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75" r:id="rId2"/>
    <p:sldId id="1394" r:id="rId3"/>
    <p:sldId id="1417" r:id="rId4"/>
    <p:sldId id="368" r:id="rId5"/>
    <p:sldId id="1329" r:id="rId6"/>
    <p:sldId id="1409" r:id="rId7"/>
    <p:sldId id="1326" r:id="rId8"/>
    <p:sldId id="1368" r:id="rId9"/>
    <p:sldId id="1324" r:id="rId10"/>
    <p:sldId id="1381" r:id="rId11"/>
    <p:sldId id="1410" r:id="rId12"/>
    <p:sldId id="1420" r:id="rId13"/>
    <p:sldId id="1424" r:id="rId14"/>
    <p:sldId id="1421" r:id="rId15"/>
    <p:sldId id="1375" r:id="rId16"/>
    <p:sldId id="1376" r:id="rId17"/>
    <p:sldId id="1380" r:id="rId18"/>
    <p:sldId id="1377" r:id="rId19"/>
    <p:sldId id="1422" r:id="rId20"/>
    <p:sldId id="1369" r:id="rId21"/>
    <p:sldId id="1373" r:id="rId22"/>
    <p:sldId id="1374" r:id="rId23"/>
    <p:sldId id="1370" r:id="rId24"/>
    <p:sldId id="1371" r:id="rId25"/>
    <p:sldId id="1423" r:id="rId26"/>
    <p:sldId id="1411" r:id="rId27"/>
    <p:sldId id="1279" r:id="rId28"/>
    <p:sldId id="1281" r:id="rId29"/>
    <p:sldId id="1283" r:id="rId30"/>
    <p:sldId id="1291" r:id="rId31"/>
    <p:sldId id="1317" r:id="rId32"/>
    <p:sldId id="1356" r:id="rId33"/>
    <p:sldId id="1357" r:id="rId34"/>
    <p:sldId id="1358" r:id="rId35"/>
    <p:sldId id="1402" r:id="rId36"/>
    <p:sldId id="1354" r:id="rId37"/>
    <p:sldId id="1318" r:id="rId38"/>
    <p:sldId id="1412" r:id="rId39"/>
    <p:sldId id="1383" r:id="rId40"/>
    <p:sldId id="1384" r:id="rId41"/>
    <p:sldId id="1385" r:id="rId42"/>
    <p:sldId id="1386" r:id="rId43"/>
    <p:sldId id="1387" r:id="rId44"/>
    <p:sldId id="1390" r:id="rId45"/>
    <p:sldId id="1389" r:id="rId46"/>
    <p:sldId id="1406" r:id="rId47"/>
    <p:sldId id="1413" r:id="rId48"/>
    <p:sldId id="1315" r:id="rId49"/>
    <p:sldId id="1296" r:id="rId50"/>
    <p:sldId id="1316" r:id="rId51"/>
    <p:sldId id="1304" r:id="rId52"/>
    <p:sldId id="1314" r:id="rId53"/>
    <p:sldId id="1303" r:id="rId54"/>
    <p:sldId id="1405" r:id="rId55"/>
    <p:sldId id="1393" r:id="rId56"/>
    <p:sldId id="1407" r:id="rId57"/>
    <p:sldId id="1292" r:id="rId58"/>
    <p:sldId id="1414" r:id="rId59"/>
    <p:sldId id="1320" r:id="rId60"/>
    <p:sldId id="1416" r:id="rId61"/>
    <p:sldId id="1403" r:id="rId62"/>
    <p:sldId id="1404" r:id="rId63"/>
    <p:sldId id="1408" r:id="rId64"/>
    <p:sldId id="1425"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61" autoAdjust="0"/>
    <p:restoredTop sz="86410" autoAdjust="0"/>
  </p:normalViewPr>
  <p:slideViewPr>
    <p:cSldViewPr snapToGrid="0">
      <p:cViewPr varScale="1">
        <p:scale>
          <a:sx n="100" d="100"/>
          <a:sy n="100" d="100"/>
        </p:scale>
        <p:origin x="156" y="90"/>
      </p:cViewPr>
      <p:guideLst/>
    </p:cSldViewPr>
  </p:slideViewPr>
  <p:outlineViewPr>
    <p:cViewPr>
      <p:scale>
        <a:sx n="33" d="100"/>
        <a:sy n="33" d="100"/>
      </p:scale>
      <p:origin x="0" y="-6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51</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54</a:t>
            </a:fld>
            <a:endParaRPr kumimoji="1" lang="ja-JP" altLang="en-US"/>
          </a:p>
        </p:txBody>
      </p:sp>
    </p:spTree>
    <p:extLst>
      <p:ext uri="{BB962C8B-B14F-4D97-AF65-F5344CB8AC3E}">
        <p14:creationId xmlns:p14="http://schemas.microsoft.com/office/powerpoint/2010/main" val="131339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61</a:t>
            </a:fld>
            <a:endParaRPr kumimoji="1" lang="ja-JP" altLang="en-US"/>
          </a:p>
        </p:txBody>
      </p:sp>
    </p:spTree>
    <p:extLst>
      <p:ext uri="{BB962C8B-B14F-4D97-AF65-F5344CB8AC3E}">
        <p14:creationId xmlns:p14="http://schemas.microsoft.com/office/powerpoint/2010/main" val="25546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62</a:t>
            </a:fld>
            <a:endParaRPr kumimoji="1" lang="ja-JP" altLang="en-US"/>
          </a:p>
        </p:txBody>
      </p:sp>
    </p:spTree>
    <p:extLst>
      <p:ext uri="{BB962C8B-B14F-4D97-AF65-F5344CB8AC3E}">
        <p14:creationId xmlns:p14="http://schemas.microsoft.com/office/powerpoint/2010/main" val="125784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2024/3/15</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2024/3/15</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2024/3/15</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events/2024-03-11/"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cc.u-tokyo.ac.jp/announcement/2024/02/13_3613.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utol.ecc.u-tokyo.ac.j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AImZ3TT3bW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png"/><Relationship Id="rId2" Type="http://schemas.openxmlformats.org/officeDocument/2006/relationships/hyperlink" Target="https://www.ecc.u-tokyo.ac.jp/announcement/2024/01/25_3609.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utelecon.adm.u-tokyo.ac.jp/google/" TargetMode="External"/><Relationship Id="rId4" Type="http://schemas.openxmlformats.org/officeDocument/2006/relationships/hyperlink" Target="https://mail.google.com/a/g.ecc.u-tokyo.ac.jp"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youtu.be/WSvmgXUwi0c"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outu.be/q8Uh7o9qq_s" TargetMode="Externa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s://youtu.be/GUKKp_2yNhU"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hyperlink" Target="https://youtu.be/5QCnoXLSCrM"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hyperlink" Target="https://youtu.be/Dwcfbs6R6Ac"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telecon.adm.u-tokyo.ac.jp/about/objectives" TargetMode="External"/><Relationship Id="rId2" Type="http://schemas.openxmlformats.org/officeDocument/2006/relationships/hyperlink" Target="https://utelecon.adm.u-tokyo.ac.jp/abou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utelecon.adm.u-tokyo.ac.jp/notice/2024/02-utac-auth-improvement#passwordless-signin-msauth" TargetMode="Externa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hyperlink" Target="https://mysignins.microsoft.com/security-info" TargetMode="External"/><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7.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hyperlink" Target="https://youtu.be/dVTMp4graKc" TargetMode="Externa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utelecon.adm.u-tokyo.ac.jp/utokyo_account/" TargetMode="External"/><Relationship Id="rId2" Type="http://schemas.openxmlformats.org/officeDocument/2006/relationships/hyperlink" Target="https://utelecon.adm.u-tokyo.ac.jp/utokyo_account/mfa/othe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4" Type="http://schemas.openxmlformats.org/officeDocument/2006/relationships/hyperlink" Target="https://utelecon.adm.u-tokyo.ac.jp/utokyo_account/mfa/initia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utokyo_account/mfa/yubikey-totp" TargetMode="External"/><Relationship Id="rId7"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s://univtokyo.sharepoint.com/sites/utokyoportal/wiki/d/UTokyo_Account_Token.aspx" TargetMode="External"/><Relationship Id="rId4" Type="http://schemas.openxmlformats.org/officeDocument/2006/relationships/hyperlink" Target="https://univtokyo.sharepoint.com/sites/utokyoportal/wiki/d/Mobile_Phone.aspx"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ysignins.microsoft.com/security-info" TargetMode="External"/><Relationship Id="rId2" Type="http://schemas.openxmlformats.org/officeDocument/2006/relationships/hyperlink" Target="https://univtokyo.sharepoint.com/sites/utokyoportal/wiki/d/Personal_information_and_ID_card.aspx" TargetMode="External"/><Relationship Id="rId1" Type="http://schemas.openxmlformats.org/officeDocument/2006/relationships/slideLayout" Target="../slideLayouts/slideLayout2.xml"/><Relationship Id="rId4" Type="http://schemas.openxmlformats.org/officeDocument/2006/relationships/hyperlink" Target="https://utas.adm.u-tokyo.ac.jp/"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nivtokyo.sharepoint.com/sites/Security/SitePages/Information_Security_Education_2024.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lib.u-tokyo.ac.jp/ja/library/literacy/user-guide/campus/offcampus/ezproxy/others"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zTEKHl40Y-U" TargetMode="Externa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hyperlink" Target="https://www.lib.u-tokyo.ac.jp/ja/library/literacy/user-guide/campus/offcampus/ezproxy/others#marklet" TargetMode="External"/><Relationship Id="rId5" Type="http://schemas.openxmlformats.org/officeDocument/2006/relationships/hyperlink" Target="https://www.lib.u-tokyo.ac.jp/ja/library/literacy/user-guide/campus/offcampus/ezproxy/others" TargetMode="Externa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hyperlink" Target="https://utelecon.adm.u-tokyo.ac.jp/utokyo_account/mfa/initial/" TargetMode="External"/><Relationship Id="rId3" Type="http://schemas.openxmlformats.org/officeDocument/2006/relationships/hyperlink" Target="https://univtokyo.sharepoint.com/sites/Security/SitePages/en/Information_Security_Education_2024.aspx" TargetMode="External"/><Relationship Id="rId7" Type="http://schemas.openxmlformats.org/officeDocument/2006/relationships/image" Target="../media/image2.png"/><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 Id="rId6" Type="http://schemas.openxmlformats.org/officeDocument/2006/relationships/hyperlink" Target="https://utelecon.adm.u-tokyo.ac.jp/utokyo_account/" TargetMode="External"/><Relationship Id="rId5" Type="http://schemas.openxmlformats.org/officeDocument/2006/relationships/hyperlink" Target="https://utas.adm.u-tokyo.ac.jp/" TargetMode="External"/><Relationship Id="rId4" Type="http://schemas.openxmlformats.org/officeDocument/2006/relationships/hyperlink" Target="https://univtokyo.sharepoint.com/sites/utokyoportal/wiki/d/Personal_information_and_ID_card.aspx"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5.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4.png"/><Relationship Id="rId14" Type="http://schemas.openxmlformats.org/officeDocument/2006/relationships/hyperlink" Target="https://utelecon.adm.u-tokyo.ac.jp/uta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5.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6" y="2089150"/>
            <a:ext cx="10369893"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a:t>
            </a:r>
            <a:br>
              <a:rPr kumimoji="1" lang="en-US" altLang="ja-JP" dirty="0"/>
            </a:br>
            <a:r>
              <a:rPr kumimoji="1" lang="ja-JP" altLang="en-US" dirty="0"/>
              <a:t>アップデート＆セキュリティ</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148D3-F964-7488-AC22-2A41AF097827}"/>
              </a:ext>
            </a:extLst>
          </p:cNvPr>
          <p:cNvSpPr>
            <a:spLocks noGrp="1"/>
          </p:cNvSpPr>
          <p:nvPr>
            <p:ph type="title"/>
          </p:nvPr>
        </p:nvSpPr>
        <p:spPr/>
        <p:txBody>
          <a:bodyPr/>
          <a:lstStyle/>
          <a:p>
            <a:r>
              <a:rPr kumimoji="1" lang="ja-JP" altLang="en-US" dirty="0"/>
              <a:t>通称・略称</a:t>
            </a:r>
          </a:p>
        </p:txBody>
      </p:sp>
      <p:sp>
        <p:nvSpPr>
          <p:cNvPr id="3" name="コンテンツ プレースホルダー 2">
            <a:extLst>
              <a:ext uri="{FF2B5EF4-FFF2-40B4-BE49-F238E27FC236}">
                <a16:creationId xmlns:a16="http://schemas.microsoft.com/office/drawing/2014/main" id="{CD9DE7C0-39D1-ABE7-5363-DE4E7964A89A}"/>
              </a:ext>
            </a:extLst>
          </p:cNvPr>
          <p:cNvSpPr>
            <a:spLocks noGrp="1"/>
          </p:cNvSpPr>
          <p:nvPr>
            <p:ph idx="1"/>
          </p:nvPr>
        </p:nvSpPr>
        <p:spPr/>
        <p:txBody>
          <a:bodyPr/>
          <a:lstStyle/>
          <a:p>
            <a:r>
              <a:rPr kumimoji="1" lang="en-US" altLang="ja-JP" dirty="0"/>
              <a:t>UTokyo Account</a:t>
            </a:r>
            <a:r>
              <a:rPr kumimoji="1" lang="ja-JP" altLang="en-US" dirty="0"/>
              <a:t>が長すぎて言いにくいので</a:t>
            </a:r>
            <a:r>
              <a:rPr kumimoji="1" lang="en-US" altLang="ja-JP" dirty="0"/>
              <a:t>...</a:t>
            </a:r>
          </a:p>
          <a:p>
            <a:pPr lvl="1"/>
            <a:r>
              <a:rPr lang="en-US" altLang="ja-JP" dirty="0" err="1">
                <a:solidFill>
                  <a:srgbClr val="0070C0"/>
                </a:solidFill>
              </a:rPr>
              <a:t>utac</a:t>
            </a:r>
            <a:r>
              <a:rPr lang="ja-JP" altLang="en-US" dirty="0">
                <a:solidFill>
                  <a:srgbClr val="0070C0"/>
                </a:solidFill>
              </a:rPr>
              <a:t>（ユータック）</a:t>
            </a:r>
            <a:endParaRPr lang="en-US" altLang="ja-JP" dirty="0">
              <a:solidFill>
                <a:srgbClr val="0070C0"/>
              </a:solidFill>
            </a:endParaRPr>
          </a:p>
          <a:p>
            <a:r>
              <a:rPr kumimoji="1" lang="ja-JP" altLang="en-US" dirty="0"/>
              <a:t>「あなたの</a:t>
            </a:r>
            <a:r>
              <a:rPr kumimoji="1" lang="en-US" altLang="ja-JP" dirty="0"/>
              <a:t>UTokyo Account</a:t>
            </a:r>
            <a:r>
              <a:rPr kumimoji="1" lang="ja-JP" altLang="en-US" dirty="0"/>
              <a:t>を教えてください</a:t>
            </a:r>
            <a:r>
              <a:rPr lang="ja-JP" altLang="en-US" dirty="0"/>
              <a:t>」</a:t>
            </a:r>
            <a:endParaRPr lang="en-US" altLang="ja-JP" dirty="0"/>
          </a:p>
          <a:p>
            <a:pPr lvl="1"/>
            <a:r>
              <a:rPr kumimoji="1" lang="ja-JP" altLang="en-US" dirty="0"/>
              <a:t>あなたの</a:t>
            </a:r>
            <a:r>
              <a:rPr kumimoji="1" lang="en-US" altLang="ja-JP" dirty="0">
                <a:solidFill>
                  <a:srgbClr val="0070C0"/>
                </a:solidFill>
              </a:rPr>
              <a:t>10</a:t>
            </a:r>
            <a:r>
              <a:rPr kumimoji="1" lang="ja-JP" altLang="en-US" dirty="0">
                <a:solidFill>
                  <a:srgbClr val="0070C0"/>
                </a:solidFill>
              </a:rPr>
              <a:t>桁</a:t>
            </a:r>
            <a:r>
              <a:rPr lang="ja-JP" altLang="en-US" dirty="0">
                <a:solidFill>
                  <a:srgbClr val="0070C0"/>
                </a:solidFill>
              </a:rPr>
              <a:t>（じゅっけた）</a:t>
            </a:r>
            <a:r>
              <a:rPr kumimoji="1" lang="ja-JP" altLang="en-US" dirty="0"/>
              <a:t>を教えてください</a:t>
            </a:r>
            <a:endParaRPr kumimoji="1" lang="en-US" altLang="ja-JP" dirty="0"/>
          </a:p>
        </p:txBody>
      </p:sp>
      <p:sp>
        <p:nvSpPr>
          <p:cNvPr id="4" name="日付プレースホルダー 3">
            <a:extLst>
              <a:ext uri="{FF2B5EF4-FFF2-40B4-BE49-F238E27FC236}">
                <a16:creationId xmlns:a16="http://schemas.microsoft.com/office/drawing/2014/main" id="{F5BF8BAF-4F8C-F484-A63D-E9E97EC0C82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FC2D11-811D-C487-E400-AD673C88963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037256F-FE9A-DBEC-0FE8-8D01D79364A3}"/>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spTree>
    <p:extLst>
      <p:ext uri="{BB962C8B-B14F-4D97-AF65-F5344CB8AC3E}">
        <p14:creationId xmlns:p14="http://schemas.microsoft.com/office/powerpoint/2010/main" val="57148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785848"/>
            <a:ext cx="75057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078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1828800"/>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4378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01C94-6F8F-CCAD-DAC4-5754769D8361}"/>
              </a:ext>
            </a:extLst>
          </p:cNvPr>
          <p:cNvSpPr>
            <a:spLocks noGrp="1"/>
          </p:cNvSpPr>
          <p:nvPr>
            <p:ph type="title"/>
          </p:nvPr>
        </p:nvSpPr>
        <p:spPr/>
        <p:txBody>
          <a:bodyPr/>
          <a:lstStyle/>
          <a:p>
            <a:r>
              <a:rPr lang="ja-JP" altLang="en-US" dirty="0"/>
              <a:t>学習管理システム（</a:t>
            </a:r>
            <a:r>
              <a:rPr lang="en-US" altLang="ja-JP" dirty="0"/>
              <a:t>LMS</a:t>
            </a:r>
            <a:r>
              <a:rPr lang="ja-JP" altLang="en-US" dirty="0"/>
              <a:t>）更新</a:t>
            </a:r>
            <a:endParaRPr kumimoji="1" lang="ja-JP" altLang="en-US" dirty="0"/>
          </a:p>
        </p:txBody>
      </p:sp>
      <p:sp>
        <p:nvSpPr>
          <p:cNvPr id="4" name="日付プレースホルダー 3">
            <a:extLst>
              <a:ext uri="{FF2B5EF4-FFF2-40B4-BE49-F238E27FC236}">
                <a16:creationId xmlns:a16="http://schemas.microsoft.com/office/drawing/2014/main" id="{C3D4804A-FDC7-7AE0-B402-B579772A8A9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996B1A9-146B-3769-3AE4-9F252D961DA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4D4E658-5AD6-9510-E5D7-3715BC40343B}"/>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C28780D-3EB8-E860-0CAE-D482F7ACF4C9}"/>
              </a:ext>
            </a:extLst>
          </p:cNvPr>
          <p:cNvPicPr>
            <a:picLocks noChangeAspect="1"/>
          </p:cNvPicPr>
          <p:nvPr/>
        </p:nvPicPr>
        <p:blipFill>
          <a:blip r:embed="rId2"/>
          <a:stretch>
            <a:fillRect/>
          </a:stretch>
        </p:blipFill>
        <p:spPr>
          <a:xfrm>
            <a:off x="6405520" y="2045432"/>
            <a:ext cx="5700368" cy="4020322"/>
          </a:xfrm>
          <a:prstGeom prst="rect">
            <a:avLst/>
          </a:prstGeom>
        </p:spPr>
      </p:pic>
      <p:sp>
        <p:nvSpPr>
          <p:cNvPr id="3" name="コンテンツ プレースホルダー 2">
            <a:extLst>
              <a:ext uri="{FF2B5EF4-FFF2-40B4-BE49-F238E27FC236}">
                <a16:creationId xmlns:a16="http://schemas.microsoft.com/office/drawing/2014/main" id="{15AB2D73-3127-4CA9-40EC-25F03C9765B9}"/>
              </a:ext>
            </a:extLst>
          </p:cNvPr>
          <p:cNvSpPr>
            <a:spLocks noGrp="1"/>
          </p:cNvSpPr>
          <p:nvPr>
            <p:ph idx="1"/>
          </p:nvPr>
        </p:nvSpPr>
        <p:spPr>
          <a:xfrm>
            <a:off x="314325" y="1825625"/>
            <a:ext cx="7467600" cy="4351338"/>
          </a:xfrm>
        </p:spPr>
        <p:txBody>
          <a:bodyPr/>
          <a:lstStyle/>
          <a:p>
            <a:r>
              <a:rPr kumimoji="1" lang="en-US" altLang="ja-JP" dirty="0"/>
              <a:t>ITC-LMS </a:t>
            </a:r>
            <a:r>
              <a:rPr kumimoji="1" lang="en-US" altLang="ja-JP" dirty="0">
                <a:sym typeface="Symbol" panose="05050102010706020507" pitchFamily="18" charset="2"/>
              </a:rPr>
              <a:t></a:t>
            </a:r>
            <a:r>
              <a:rPr lang="ja-JP" altLang="en-US" dirty="0">
                <a:sym typeface="Symbol" panose="05050102010706020507" pitchFamily="18" charset="2"/>
              </a:rPr>
              <a:t> </a:t>
            </a:r>
            <a:r>
              <a:rPr kumimoji="1" lang="en-US" altLang="ja-JP" dirty="0"/>
              <a:t>UTokyo LMS (UTOL) </a:t>
            </a:r>
            <a:r>
              <a:rPr kumimoji="1" lang="ja-JP" altLang="en-US" dirty="0"/>
              <a:t>へ</a:t>
            </a:r>
            <a:endParaRPr kumimoji="1" lang="en-US" altLang="ja-JP" dirty="0"/>
          </a:p>
          <a:p>
            <a:r>
              <a:rPr lang="ja-JP" altLang="en-US" dirty="0"/>
              <a:t>見た目、機能的な変更は少な目</a:t>
            </a:r>
            <a:r>
              <a:rPr lang="en-US" altLang="ja-JP" dirty="0"/>
              <a:t>?</a:t>
            </a:r>
          </a:p>
          <a:p>
            <a:r>
              <a:rPr kumimoji="1" lang="ja-JP" altLang="en-US" dirty="0"/>
              <a:t>詳細は</a:t>
            </a:r>
            <a:endParaRPr kumimoji="1" lang="en-US" altLang="ja-JP" dirty="0"/>
          </a:p>
          <a:p>
            <a:pPr lvl="1"/>
            <a:r>
              <a:rPr lang="en-US" altLang="ja-JP" dirty="0"/>
              <a:t>2024/03/11 </a:t>
            </a:r>
            <a:r>
              <a:rPr lang="ja-JP" altLang="en-US" dirty="0">
                <a:hlinkClick r:id="rId3"/>
              </a:rPr>
              <a:t>東京大学で初めて授業をする先生のための</a:t>
            </a:r>
            <a:r>
              <a:rPr lang="en-US" altLang="ja-JP" dirty="0">
                <a:hlinkClick r:id="rId3"/>
              </a:rPr>
              <a:t>IT</a:t>
            </a:r>
            <a:r>
              <a:rPr lang="ja-JP" altLang="en-US" dirty="0">
                <a:hlinkClick r:id="rId3"/>
              </a:rPr>
              <a:t>ツール説明会</a:t>
            </a:r>
            <a:endParaRPr lang="en-US" altLang="ja-JP" dirty="0"/>
          </a:p>
          <a:p>
            <a:pPr lvl="1"/>
            <a:r>
              <a:rPr lang="en-US" altLang="ja-JP" dirty="0"/>
              <a:t>2024/03/19 </a:t>
            </a:r>
            <a:r>
              <a:rPr lang="en-US" altLang="ja-JP" dirty="0">
                <a:hlinkClick r:id="rId4"/>
              </a:rPr>
              <a:t>UTOL</a:t>
            </a:r>
            <a:r>
              <a:rPr lang="ja-JP" altLang="en-US" dirty="0">
                <a:hlinkClick r:id="rId4"/>
              </a:rPr>
              <a:t>利用説明会</a:t>
            </a:r>
            <a:endParaRPr kumimoji="1" lang="ja-JP" altLang="en-US" dirty="0"/>
          </a:p>
        </p:txBody>
      </p:sp>
    </p:spTree>
    <p:extLst>
      <p:ext uri="{BB962C8B-B14F-4D97-AF65-F5344CB8AC3E}">
        <p14:creationId xmlns:p14="http://schemas.microsoft.com/office/powerpoint/2010/main" val="116602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2428875"/>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756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00B1A-9F73-623E-3840-4557E4CE9531}"/>
              </a:ext>
            </a:extLst>
          </p:cNvPr>
          <p:cNvSpPr>
            <a:spLocks noGrp="1"/>
          </p:cNvSpPr>
          <p:nvPr>
            <p:ph type="title"/>
          </p:nvPr>
        </p:nvSpPr>
        <p:spPr>
          <a:xfrm>
            <a:off x="838200" y="365125"/>
            <a:ext cx="10726882" cy="1325563"/>
          </a:xfrm>
        </p:spPr>
        <p:txBody>
          <a:bodyPr/>
          <a:lstStyle/>
          <a:p>
            <a:r>
              <a:rPr kumimoji="1" lang="en-US" altLang="ja-JP" dirty="0" err="1"/>
              <a:t>utac</a:t>
            </a:r>
            <a:r>
              <a:rPr kumimoji="1" lang="ja-JP" altLang="en-US" dirty="0"/>
              <a:t>サインインの流れ微小変化</a:t>
            </a:r>
          </a:p>
        </p:txBody>
      </p:sp>
      <p:sp>
        <p:nvSpPr>
          <p:cNvPr id="3" name="コンテンツ プレースホルダー 2">
            <a:extLst>
              <a:ext uri="{FF2B5EF4-FFF2-40B4-BE49-F238E27FC236}">
                <a16:creationId xmlns:a16="http://schemas.microsoft.com/office/drawing/2014/main" id="{2133ACD3-4F27-3D4C-1019-1367C42DBADB}"/>
              </a:ext>
            </a:extLst>
          </p:cNvPr>
          <p:cNvSpPr>
            <a:spLocks noGrp="1"/>
          </p:cNvSpPr>
          <p:nvPr>
            <p:ph idx="1"/>
          </p:nvPr>
        </p:nvSpPr>
        <p:spPr>
          <a:xfrm>
            <a:off x="659876" y="1825625"/>
            <a:ext cx="10454326" cy="4351338"/>
          </a:xfrm>
        </p:spPr>
        <p:txBody>
          <a:bodyPr/>
          <a:lstStyle/>
          <a:p>
            <a:r>
              <a:rPr kumimoji="1" lang="ja-JP" altLang="en-US" dirty="0"/>
              <a:t>例として</a:t>
            </a:r>
            <a:r>
              <a:rPr kumimoji="1" lang="en-US" altLang="ja-JP" dirty="0">
                <a:hlinkClick r:id="rId2"/>
              </a:rPr>
              <a:t>UTOL</a:t>
            </a:r>
            <a:r>
              <a:rPr kumimoji="1" lang="ja-JP" altLang="en-US" dirty="0"/>
              <a:t>にサインインしてみます</a:t>
            </a:r>
          </a:p>
          <a:p>
            <a:r>
              <a:rPr lang="ja-JP" altLang="en-US" dirty="0"/>
              <a:t>出てきた画面に対応できればことさら何かを覚える必要はありません</a:t>
            </a:r>
            <a:endParaRPr kumimoji="1" lang="en-US" altLang="ja-JP" dirty="0"/>
          </a:p>
        </p:txBody>
      </p:sp>
      <p:sp>
        <p:nvSpPr>
          <p:cNvPr id="4" name="日付プレースホルダー 3">
            <a:extLst>
              <a:ext uri="{FF2B5EF4-FFF2-40B4-BE49-F238E27FC236}">
                <a16:creationId xmlns:a16="http://schemas.microsoft.com/office/drawing/2014/main" id="{FE6940BF-CC8E-0BE3-B70B-35AA701CE3C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40CB152-91A5-2599-1C55-5872F57AEEB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80B3FA6-20F2-DA3F-D587-A2CC0AA5BC6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Tree>
    <p:extLst>
      <p:ext uri="{BB962C8B-B14F-4D97-AF65-F5344CB8AC3E}">
        <p14:creationId xmlns:p14="http://schemas.microsoft.com/office/powerpoint/2010/main" val="40457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DDE9-4A3A-68CC-6D8B-AAE1011BBE7F}"/>
              </a:ext>
            </a:extLst>
          </p:cNvPr>
          <p:cNvSpPr>
            <a:spLocks noGrp="1"/>
          </p:cNvSpPr>
          <p:nvPr>
            <p:ph type="title"/>
          </p:nvPr>
        </p:nvSpPr>
        <p:spPr/>
        <p:txBody>
          <a:bodyPr/>
          <a:lstStyle/>
          <a:p>
            <a:r>
              <a:rPr kumimoji="1" lang="en-US" altLang="ja-JP" dirty="0"/>
              <a:t>UTOL</a:t>
            </a:r>
            <a:r>
              <a:rPr kumimoji="1" lang="ja-JP" altLang="en-US" dirty="0"/>
              <a:t>にサインイン</a:t>
            </a:r>
          </a:p>
        </p:txBody>
      </p:sp>
      <p:sp>
        <p:nvSpPr>
          <p:cNvPr id="4" name="日付プレースホルダー 3">
            <a:extLst>
              <a:ext uri="{FF2B5EF4-FFF2-40B4-BE49-F238E27FC236}">
                <a16:creationId xmlns:a16="http://schemas.microsoft.com/office/drawing/2014/main" id="{B824D2D7-E2E8-5656-93B6-DD7720AFED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30D368B-B188-F012-56BC-9A5D3A057141}"/>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FE33B84-AAB8-7B18-38C7-026F1DEB6399}"/>
              </a:ext>
            </a:extLst>
          </p:cNvPr>
          <p:cNvSpPr>
            <a:spLocks noGrp="1"/>
          </p:cNvSpPr>
          <p:nvPr>
            <p:ph type="sldNum" sz="quarter" idx="12"/>
          </p:nvPr>
        </p:nvSpPr>
        <p:spPr/>
        <p:txBody>
          <a:bodyPr/>
          <a:lstStyle/>
          <a:p>
            <a:fld id="{55E32C41-2E12-F042-B05A-CBC2BA75F68F}" type="slidenum">
              <a:rPr kumimoji="1" lang="ja-JP" altLang="en-US" smtClean="0"/>
              <a:t>16</a:t>
            </a:fld>
            <a:endParaRPr kumimoji="1" lang="ja-JP" altLang="en-US"/>
          </a:p>
        </p:txBody>
      </p:sp>
      <p:pic>
        <p:nvPicPr>
          <p:cNvPr id="9" name="utol-sign-in">
            <a:hlinkClick r:id="" action="ppaction://media"/>
            <a:extLst>
              <a:ext uri="{FF2B5EF4-FFF2-40B4-BE49-F238E27FC236}">
                <a16:creationId xmlns:a16="http://schemas.microsoft.com/office/drawing/2014/main" id="{673DFEBA-D6E1-1FD1-9DFC-7530B1F529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7824" y="1238185"/>
            <a:ext cx="7641436" cy="5051900"/>
          </a:xfrm>
        </p:spPr>
      </p:pic>
      <p:sp>
        <p:nvSpPr>
          <p:cNvPr id="11" name="テキスト ボックス 10">
            <a:extLst>
              <a:ext uri="{FF2B5EF4-FFF2-40B4-BE49-F238E27FC236}">
                <a16:creationId xmlns:a16="http://schemas.microsoft.com/office/drawing/2014/main" id="{434E46A9-43CD-187C-BD92-0BF3BE2523DE}"/>
              </a:ext>
            </a:extLst>
          </p:cNvPr>
          <p:cNvSpPr txBox="1"/>
          <p:nvPr/>
        </p:nvSpPr>
        <p:spPr>
          <a:xfrm>
            <a:off x="1110637" y="5920753"/>
            <a:ext cx="3275815" cy="369332"/>
          </a:xfrm>
          <a:prstGeom prst="rect">
            <a:avLst/>
          </a:prstGeom>
          <a:noFill/>
        </p:spPr>
        <p:txBody>
          <a:bodyPr wrap="square">
            <a:spAutoFit/>
          </a:bodyPr>
          <a:lstStyle/>
          <a:p>
            <a:r>
              <a:rPr lang="ja-JP" altLang="en-US" dirty="0">
                <a:hlinkClick r:id="rId5"/>
              </a:rPr>
              <a:t>https://youtu.be/AImZ3TT3bWs</a:t>
            </a:r>
            <a:endParaRPr lang="en-US" altLang="ja-JP" dirty="0"/>
          </a:p>
        </p:txBody>
      </p:sp>
    </p:spTree>
    <p:extLst>
      <p:ext uri="{BB962C8B-B14F-4D97-AF65-F5344CB8AC3E}">
        <p14:creationId xmlns:p14="http://schemas.microsoft.com/office/powerpoint/2010/main" val="23068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これが</a:t>
            </a:r>
            <a:r>
              <a:rPr lang="en-US" altLang="ja-JP" dirty="0" err="1"/>
              <a:t>utac</a:t>
            </a:r>
            <a:r>
              <a:rPr kumimoji="1" lang="ja-JP" altLang="en-US" dirty="0"/>
              <a:t>サインインの共通パターン</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17</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14770"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3938216" y="1725601"/>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3" name="テキスト プレースホルダー 2">
            <a:extLst>
              <a:ext uri="{FF2B5EF4-FFF2-40B4-BE49-F238E27FC236}">
                <a16:creationId xmlns:a16="http://schemas.microsoft.com/office/drawing/2014/main" id="{B037546F-9EC1-5F63-78E1-69D2AAA49E72}"/>
              </a:ext>
            </a:extLst>
          </p:cNvPr>
          <p:cNvSpPr>
            <a:spLocks noGrp="1"/>
          </p:cNvSpPr>
          <p:nvPr>
            <p:ph type="body" idx="4294967295"/>
          </p:nvPr>
        </p:nvSpPr>
        <p:spPr>
          <a:xfrm>
            <a:off x="72735" y="4349622"/>
            <a:ext cx="7404389" cy="1779105"/>
          </a:xfrm>
        </p:spPr>
        <p:txBody>
          <a:bodyPr>
            <a:normAutofit/>
          </a:bodyPr>
          <a:lstStyle/>
          <a:p>
            <a:r>
              <a:rPr kumimoji="1" lang="ja-JP" altLang="en-US" dirty="0">
                <a:solidFill>
                  <a:srgbClr val="0070C0"/>
                </a:solidFill>
              </a:rPr>
              <a:t>一度サインインした後はしばらく入力不要</a:t>
            </a:r>
            <a:endParaRPr kumimoji="1" lang="en-US" altLang="ja-JP" dirty="0">
              <a:solidFill>
                <a:srgbClr val="0070C0"/>
              </a:solidFill>
            </a:endParaRPr>
          </a:p>
          <a:p>
            <a:r>
              <a:rPr lang="ja-JP" altLang="en-US" dirty="0">
                <a:solidFill>
                  <a:srgbClr val="0070C0"/>
                </a:solidFill>
              </a:rPr>
              <a:t>他のアプリでも不要（</a:t>
            </a:r>
            <a:r>
              <a:rPr lang="en-US" altLang="ja-JP" dirty="0">
                <a:solidFill>
                  <a:srgbClr val="0070C0"/>
                </a:solidFill>
              </a:rPr>
              <a:t>SSO</a:t>
            </a:r>
            <a:r>
              <a:rPr lang="ja-JP" altLang="en-US" dirty="0">
                <a:solidFill>
                  <a:srgbClr val="0070C0"/>
                </a:solidFill>
              </a:rPr>
              <a:t>の効能）</a:t>
            </a:r>
            <a:endParaRPr kumimoji="1" lang="ja-JP" altLang="en-US" dirty="0">
              <a:solidFill>
                <a:srgbClr val="0070C0"/>
              </a:solidFill>
            </a:endParaRPr>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85211"/>
            <a:ext cx="3023848"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34268"/>
            <a:ext cx="2561973"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Tree>
    <p:extLst>
      <p:ext uri="{BB962C8B-B14F-4D97-AF65-F5344CB8AC3E}">
        <p14:creationId xmlns:p14="http://schemas.microsoft.com/office/powerpoint/2010/main" val="16735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参考：昔との違い</a:t>
            </a:r>
            <a:endParaRPr kumimoji="1" lang="ja-JP" altLang="en-US" dirty="0"/>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18</a:t>
            </a:fld>
            <a:endParaRPr kumimoji="1" lang="ja-JP" altLang="en-US"/>
          </a:p>
        </p:txBody>
      </p:sp>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2"/>
          <a:stretch>
            <a:fillRect/>
          </a:stretch>
        </p:blipFill>
        <p:spPr>
          <a:xfrm>
            <a:off x="8334160" y="2116180"/>
            <a:ext cx="3054138" cy="2021353"/>
          </a:xfrm>
          <a:prstGeom prst="rect">
            <a:avLst/>
          </a:prstGeom>
        </p:spPr>
      </p:pic>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99197"/>
            <a:ext cx="3023848"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395897"/>
            <a:ext cx="2561973"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grpSp>
        <p:nvGrpSpPr>
          <p:cNvPr id="28" name="グループ化 27">
            <a:extLst>
              <a:ext uri="{FF2B5EF4-FFF2-40B4-BE49-F238E27FC236}">
                <a16:creationId xmlns:a16="http://schemas.microsoft.com/office/drawing/2014/main" id="{DA80378F-8B32-1823-6757-1586E35D4E88}"/>
              </a:ext>
            </a:extLst>
          </p:cNvPr>
          <p:cNvGrpSpPr/>
          <p:nvPr/>
        </p:nvGrpSpPr>
        <p:grpSpPr>
          <a:xfrm>
            <a:off x="3172795" y="1910080"/>
            <a:ext cx="5023656" cy="3030669"/>
            <a:chOff x="3185767" y="1828974"/>
            <a:chExt cx="5023656" cy="3030669"/>
          </a:xfrm>
        </p:grpSpPr>
        <p:sp>
          <p:nvSpPr>
            <p:cNvPr id="15" name="正方形/長方形 14">
              <a:extLst>
                <a:ext uri="{FF2B5EF4-FFF2-40B4-BE49-F238E27FC236}">
                  <a16:creationId xmlns:a16="http://schemas.microsoft.com/office/drawing/2014/main" id="{32F9026F-E703-0DE0-B3CD-7A9F2A5095CB}"/>
                </a:ext>
              </a:extLst>
            </p:cNvPr>
            <p:cNvSpPr/>
            <p:nvPr/>
          </p:nvSpPr>
          <p:spPr>
            <a:xfrm>
              <a:off x="3185767" y="1828974"/>
              <a:ext cx="5023656" cy="30306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4180251B-1BE1-1D3D-F6CA-EA523547B653}"/>
                </a:ext>
              </a:extLst>
            </p:cNvPr>
            <p:cNvSpPr/>
            <p:nvPr/>
          </p:nvSpPr>
          <p:spPr>
            <a:xfrm>
              <a:off x="3301169" y="2970864"/>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03A45F4-89B9-C413-68F7-10C23F848FF3}"/>
                </a:ext>
              </a:extLst>
            </p:cNvPr>
            <p:cNvSpPr/>
            <p:nvPr/>
          </p:nvSpPr>
          <p:spPr>
            <a:xfrm>
              <a:off x="7540838" y="2970863"/>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B2EB0A9E-A5E6-F472-50AC-E87DA79918DA}"/>
                </a:ext>
              </a:extLst>
            </p:cNvPr>
            <p:cNvPicPr>
              <a:picLocks noChangeAspect="1"/>
            </p:cNvPicPr>
            <p:nvPr/>
          </p:nvPicPr>
          <p:blipFill>
            <a:blip r:embed="rId3"/>
            <a:stretch>
              <a:fillRect/>
            </a:stretch>
          </p:blipFill>
          <p:spPr>
            <a:xfrm>
              <a:off x="3974013" y="2127861"/>
              <a:ext cx="3054138" cy="2021353"/>
            </a:xfrm>
            <a:prstGeom prst="rect">
              <a:avLst/>
            </a:prstGeom>
            <a:ln>
              <a:solidFill>
                <a:schemeClr val="tx1"/>
              </a:solidFill>
            </a:ln>
          </p:spPr>
        </p:pic>
      </p:grpSp>
      <p:pic>
        <p:nvPicPr>
          <p:cNvPr id="30" name="図 29" descr="グラフィカル ユーザー インターフェイス, Web サイト&#10;&#10;自動的に生成された説明">
            <a:extLst>
              <a:ext uri="{FF2B5EF4-FFF2-40B4-BE49-F238E27FC236}">
                <a16:creationId xmlns:a16="http://schemas.microsoft.com/office/drawing/2014/main" id="{75927F89-D8BD-823C-4DB7-D89E1E9A0BF6}"/>
              </a:ext>
            </a:extLst>
          </p:cNvPr>
          <p:cNvPicPr>
            <a:picLocks noChangeAspect="1"/>
          </p:cNvPicPr>
          <p:nvPr/>
        </p:nvPicPr>
        <p:blipFill>
          <a:blip r:embed="rId4"/>
          <a:stretch>
            <a:fillRect/>
          </a:stretch>
        </p:blipFill>
        <p:spPr>
          <a:xfrm>
            <a:off x="8567321" y="4708426"/>
            <a:ext cx="3054138" cy="2021353"/>
          </a:xfrm>
          <a:prstGeom prst="rect">
            <a:avLst/>
          </a:prstGeom>
          <a:ln>
            <a:solidFill>
              <a:schemeClr val="tx1"/>
            </a:solidFill>
          </a:ln>
        </p:spPr>
      </p:pic>
      <p:grpSp>
        <p:nvGrpSpPr>
          <p:cNvPr id="33" name="グループ化 32">
            <a:extLst>
              <a:ext uri="{FF2B5EF4-FFF2-40B4-BE49-F238E27FC236}">
                <a16:creationId xmlns:a16="http://schemas.microsoft.com/office/drawing/2014/main" id="{4C0BE8D8-C454-1DDE-C7A0-E28D509B5931}"/>
              </a:ext>
            </a:extLst>
          </p:cNvPr>
          <p:cNvGrpSpPr/>
          <p:nvPr/>
        </p:nvGrpSpPr>
        <p:grpSpPr>
          <a:xfrm>
            <a:off x="3180690" y="1344092"/>
            <a:ext cx="5023656" cy="3235758"/>
            <a:chOff x="3189942" y="1285018"/>
            <a:chExt cx="5023656" cy="3235758"/>
          </a:xfrm>
        </p:grpSpPr>
        <p:sp>
          <p:nvSpPr>
            <p:cNvPr id="46" name="正方形/長方形 45">
              <a:extLst>
                <a:ext uri="{FF2B5EF4-FFF2-40B4-BE49-F238E27FC236}">
                  <a16:creationId xmlns:a16="http://schemas.microsoft.com/office/drawing/2014/main" id="{47B985E8-5FA5-A653-57E0-A4B526239AF9}"/>
                </a:ext>
              </a:extLst>
            </p:cNvPr>
            <p:cNvSpPr/>
            <p:nvPr/>
          </p:nvSpPr>
          <p:spPr>
            <a:xfrm>
              <a:off x="3189942" y="1285018"/>
              <a:ext cx="5023656" cy="32357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EB2ED6B-7970-6953-9802-7DE3EB36ED02}"/>
                </a:ext>
              </a:extLst>
            </p:cNvPr>
            <p:cNvGrpSpPr/>
            <p:nvPr/>
          </p:nvGrpSpPr>
          <p:grpSpPr>
            <a:xfrm>
              <a:off x="3200935" y="1327853"/>
              <a:ext cx="5006883" cy="2393768"/>
              <a:chOff x="3210832" y="1743765"/>
              <a:chExt cx="5006883" cy="2393768"/>
            </a:xfrm>
          </p:grpSpPr>
          <p:grpSp>
            <p:nvGrpSpPr>
              <p:cNvPr id="42" name="グループ化 41">
                <a:extLst>
                  <a:ext uri="{FF2B5EF4-FFF2-40B4-BE49-F238E27FC236}">
                    <a16:creationId xmlns:a16="http://schemas.microsoft.com/office/drawing/2014/main" id="{20F57243-9FDA-B22B-4206-AE602121724B}"/>
                  </a:ext>
                </a:extLst>
              </p:cNvPr>
              <p:cNvGrpSpPr/>
              <p:nvPr/>
            </p:nvGrpSpPr>
            <p:grpSpPr>
              <a:xfrm>
                <a:off x="3210832" y="1743765"/>
                <a:ext cx="5006883" cy="2393768"/>
                <a:chOff x="3471843" y="1743766"/>
                <a:chExt cx="5006883" cy="2393768"/>
              </a:xfrm>
            </p:grpSpPr>
            <p:pic>
              <p:nvPicPr>
                <p:cNvPr id="38" name="図 37" descr="グラフィカル ユーザー インターフェイス&#10;&#10;自動的に生成された説明">
                  <a:extLst>
                    <a:ext uri="{FF2B5EF4-FFF2-40B4-BE49-F238E27FC236}">
                      <a16:creationId xmlns:a16="http://schemas.microsoft.com/office/drawing/2014/main" id="{A8653DCB-A35F-06B8-C29F-AB71C202B757}"/>
                    </a:ext>
                  </a:extLst>
                </p:cNvPr>
                <p:cNvPicPr>
                  <a:picLocks noChangeAspect="1"/>
                </p:cNvPicPr>
                <p:nvPr/>
              </p:nvPicPr>
              <p:blipFill>
                <a:blip r:embed="rId5"/>
                <a:stretch>
                  <a:fillRect/>
                </a:stretch>
              </p:blipFill>
              <p:spPr>
                <a:xfrm>
                  <a:off x="4249094" y="2116180"/>
                  <a:ext cx="3054140" cy="2021354"/>
                </a:xfrm>
                <a:prstGeom prst="rect">
                  <a:avLst/>
                </a:prstGeom>
              </p:spPr>
            </p:pic>
            <p:sp>
              <p:nvSpPr>
                <p:cNvPr id="36" name="テキスト ボックス 35">
                  <a:extLst>
                    <a:ext uri="{FF2B5EF4-FFF2-40B4-BE49-F238E27FC236}">
                      <a16:creationId xmlns:a16="http://schemas.microsoft.com/office/drawing/2014/main" id="{59795EB9-8946-53A0-D14C-DC22BDAF990B}"/>
                    </a:ext>
                  </a:extLst>
                </p:cNvPr>
                <p:cNvSpPr txBox="1"/>
                <p:nvPr/>
              </p:nvSpPr>
              <p:spPr>
                <a:xfrm>
                  <a:off x="3471843" y="1743766"/>
                  <a:ext cx="5006883" cy="369332"/>
                </a:xfrm>
                <a:prstGeom prst="rect">
                  <a:avLst/>
                </a:prstGeom>
                <a:noFill/>
              </p:spPr>
              <p:txBody>
                <a:bodyPr wrap="none" rtlCol="0">
                  <a:spAutoFit/>
                </a:bodyPr>
                <a:lstStyle/>
                <a:p>
                  <a:r>
                    <a:rPr kumimoji="1" lang="en-US" altLang="ja-JP" dirty="0">
                      <a:solidFill>
                        <a:srgbClr val="FF00FF"/>
                      </a:solidFill>
                    </a:rPr>
                    <a:t>10</a:t>
                  </a:r>
                  <a:r>
                    <a:rPr kumimoji="1" lang="ja-JP" altLang="en-US" dirty="0">
                      <a:solidFill>
                        <a:srgbClr val="FF00FF"/>
                      </a:solidFill>
                    </a:rPr>
                    <a:t>桁</a:t>
                  </a:r>
                  <a:r>
                    <a:rPr kumimoji="1" lang="en-US" altLang="ja-JP" dirty="0">
                      <a:solidFill>
                        <a:srgbClr val="FF00FF"/>
                      </a:solidFill>
                    </a:rPr>
                    <a:t>@utac </a:t>
                  </a:r>
                  <a:r>
                    <a:rPr kumimoji="1" lang="ja-JP" altLang="en-US" dirty="0">
                      <a:solidFill>
                        <a:srgbClr val="FF00FF"/>
                      </a:solidFill>
                    </a:rPr>
                    <a:t>を入れる画面に東大の影もなかった</a:t>
                  </a:r>
                </a:p>
              </p:txBody>
            </p:sp>
          </p:grpSp>
          <p:sp>
            <p:nvSpPr>
              <p:cNvPr id="43" name="矢印: 右 42">
                <a:extLst>
                  <a:ext uri="{FF2B5EF4-FFF2-40B4-BE49-F238E27FC236}">
                    <a16:creationId xmlns:a16="http://schemas.microsoft.com/office/drawing/2014/main" id="{9ED257F4-16DB-8226-5292-0654F3BBF015}"/>
                  </a:ext>
                </a:extLst>
              </p:cNvPr>
              <p:cNvSpPr/>
              <p:nvPr/>
            </p:nvSpPr>
            <p:spPr>
              <a:xfrm>
                <a:off x="3305081" y="339548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D3E030B3-9FD8-E235-8D21-A001E53A4F8C}"/>
                  </a:ext>
                </a:extLst>
              </p:cNvPr>
              <p:cNvSpPr/>
              <p:nvPr/>
            </p:nvSpPr>
            <p:spPr>
              <a:xfrm>
                <a:off x="7544750" y="339548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7B8BEDF4-8595-7CDD-E130-4DE1B0D93B04}"/>
              </a:ext>
            </a:extLst>
          </p:cNvPr>
          <p:cNvGrpSpPr/>
          <p:nvPr/>
        </p:nvGrpSpPr>
        <p:grpSpPr>
          <a:xfrm>
            <a:off x="3172795" y="3660661"/>
            <a:ext cx="5023656" cy="786386"/>
            <a:chOff x="3172795" y="3660661"/>
            <a:chExt cx="5023656" cy="786386"/>
          </a:xfrm>
        </p:grpSpPr>
        <p:sp>
          <p:nvSpPr>
            <p:cNvPr id="31" name="正方形/長方形 30">
              <a:extLst>
                <a:ext uri="{FF2B5EF4-FFF2-40B4-BE49-F238E27FC236}">
                  <a16:creationId xmlns:a16="http://schemas.microsoft.com/office/drawing/2014/main" id="{59A3F69B-D696-8F1D-8CD7-D5E6D737F222}"/>
                </a:ext>
              </a:extLst>
            </p:cNvPr>
            <p:cNvSpPr/>
            <p:nvPr/>
          </p:nvSpPr>
          <p:spPr>
            <a:xfrm>
              <a:off x="3172795" y="3660661"/>
              <a:ext cx="5023656" cy="7863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0704A632-5451-E89C-3E9D-FD06E54BC248}"/>
                </a:ext>
              </a:extLst>
            </p:cNvPr>
            <p:cNvGrpSpPr/>
            <p:nvPr/>
          </p:nvGrpSpPr>
          <p:grpSpPr>
            <a:xfrm>
              <a:off x="3305344" y="3702559"/>
              <a:ext cx="4855972" cy="714472"/>
              <a:chOff x="3315241" y="2968762"/>
              <a:chExt cx="4855972" cy="714472"/>
            </a:xfrm>
          </p:grpSpPr>
          <p:sp>
            <p:nvSpPr>
              <p:cNvPr id="17" name="矢印: 右 16">
                <a:extLst>
                  <a:ext uri="{FF2B5EF4-FFF2-40B4-BE49-F238E27FC236}">
                    <a16:creationId xmlns:a16="http://schemas.microsoft.com/office/drawing/2014/main" id="{A4B0D8F8-2620-3C21-897C-0A566017EDE7}"/>
                  </a:ext>
                </a:extLst>
              </p:cNvPr>
              <p:cNvSpPr/>
              <p:nvPr/>
            </p:nvSpPr>
            <p:spPr>
              <a:xfrm>
                <a:off x="3315241" y="2968762"/>
                <a:ext cx="4855972"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88BF53F2-4F62-22E1-9C57-2383BFF45A94}"/>
                  </a:ext>
                </a:extLst>
              </p:cNvPr>
              <p:cNvSpPr txBox="1"/>
              <p:nvPr/>
            </p:nvSpPr>
            <p:spPr>
              <a:xfrm>
                <a:off x="3931544" y="3313902"/>
                <a:ext cx="3483786" cy="369332"/>
              </a:xfrm>
              <a:prstGeom prst="rect">
                <a:avLst/>
              </a:prstGeom>
              <a:noFill/>
            </p:spPr>
            <p:txBody>
              <a:bodyPr wrap="square">
                <a:spAutoFit/>
              </a:bodyPr>
              <a:lstStyle/>
              <a:p>
                <a:r>
                  <a:rPr lang="ja-JP" altLang="en-US" dirty="0">
                    <a:solidFill>
                      <a:srgbClr val="FF00FF"/>
                    </a:solidFill>
                  </a:rPr>
                  <a:t>ここを通らない</a:t>
                </a:r>
                <a:r>
                  <a:rPr kumimoji="1" lang="ja-JP" altLang="en-US" dirty="0">
                    <a:solidFill>
                      <a:srgbClr val="FF00FF"/>
                    </a:solidFill>
                  </a:rPr>
                  <a:t>アプリもあった</a:t>
                </a:r>
                <a:endParaRPr kumimoji="1" lang="en-US" altLang="ja-JP" dirty="0">
                  <a:solidFill>
                    <a:srgbClr val="FF00FF"/>
                  </a:solidFill>
                </a:endParaRPr>
              </a:p>
            </p:txBody>
          </p:sp>
        </p:grpSp>
      </p:grpSp>
      <p:pic>
        <p:nvPicPr>
          <p:cNvPr id="7" name="コンテンツ プレースホルダー 6" descr="グラフィカル ユーザー インターフェイス, アプリケーション, Web サイト&#10;&#10;自動的に生成された説明">
            <a:extLst>
              <a:ext uri="{FF2B5EF4-FFF2-40B4-BE49-F238E27FC236}">
                <a16:creationId xmlns:a16="http://schemas.microsoft.com/office/drawing/2014/main" id="{F4FA6C8B-0073-AE3D-C69A-A36A49F4ED9F}"/>
              </a:ext>
            </a:extLst>
          </p:cNvPr>
          <p:cNvPicPr>
            <a:picLocks noGrp="1" noChangeAspect="1"/>
          </p:cNvPicPr>
          <p:nvPr>
            <p:ph idx="1"/>
          </p:nvPr>
        </p:nvPicPr>
        <p:blipFill>
          <a:blip r:embed="rId6"/>
          <a:stretch>
            <a:fillRect/>
          </a:stretch>
        </p:blipFill>
        <p:spPr>
          <a:xfrm>
            <a:off x="8569828" y="4698185"/>
            <a:ext cx="3054138" cy="2041754"/>
          </a:xfrm>
        </p:spPr>
      </p:pic>
      <p:sp>
        <p:nvSpPr>
          <p:cNvPr id="34" name="正方形/長方形 33">
            <a:extLst>
              <a:ext uri="{FF2B5EF4-FFF2-40B4-BE49-F238E27FC236}">
                <a16:creationId xmlns:a16="http://schemas.microsoft.com/office/drawing/2014/main" id="{0B806D35-3C64-1109-2FB2-A164576DC918}"/>
              </a:ext>
            </a:extLst>
          </p:cNvPr>
          <p:cNvSpPr/>
          <p:nvPr/>
        </p:nvSpPr>
        <p:spPr>
          <a:xfrm>
            <a:off x="8685442" y="4715649"/>
            <a:ext cx="2743200" cy="705787"/>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FF"/>
                </a:solidFill>
              </a:rPr>
              <a:t>多要素認証ページは安田講堂（暗め）だった</a:t>
            </a:r>
            <a:endParaRPr kumimoji="1" lang="ja-JP" altLang="en-US" dirty="0">
              <a:solidFill>
                <a:srgbClr val="FF00FF"/>
              </a:solidFill>
            </a:endParaRPr>
          </a:p>
        </p:txBody>
      </p:sp>
    </p:spTree>
    <p:extLst>
      <p:ext uri="{BB962C8B-B14F-4D97-AF65-F5344CB8AC3E}">
        <p14:creationId xmlns:p14="http://schemas.microsoft.com/office/powerpoint/2010/main" val="270951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19</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3057525"/>
            <a:ext cx="10590067"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342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Tree>
    <p:extLst>
      <p:ext uri="{BB962C8B-B14F-4D97-AF65-F5344CB8AC3E}">
        <p14:creationId xmlns:p14="http://schemas.microsoft.com/office/powerpoint/2010/main" val="118584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805BF-134A-737C-DA52-8C8271A881FE}"/>
              </a:ext>
            </a:extLst>
          </p:cNvPr>
          <p:cNvSpPr>
            <a:spLocks noGrp="1"/>
          </p:cNvSpPr>
          <p:nvPr>
            <p:ph type="title"/>
          </p:nvPr>
        </p:nvSpPr>
        <p:spPr/>
        <p:txBody>
          <a:bodyPr/>
          <a:lstStyle/>
          <a:p>
            <a:r>
              <a:rPr kumimoji="1" lang="en-US" altLang="ja-JP" dirty="0"/>
              <a:t>Google</a:t>
            </a:r>
            <a:r>
              <a:rPr kumimoji="1" lang="ja-JP" altLang="en-US" dirty="0"/>
              <a:t>のサインイン方法変更</a:t>
            </a:r>
          </a:p>
        </p:txBody>
      </p:sp>
      <p:sp>
        <p:nvSpPr>
          <p:cNvPr id="3" name="コンテンツ プレースホルダー 2">
            <a:extLst>
              <a:ext uri="{FF2B5EF4-FFF2-40B4-BE49-F238E27FC236}">
                <a16:creationId xmlns:a16="http://schemas.microsoft.com/office/drawing/2014/main" id="{91CB0760-8089-6059-1BF0-557D9D77A98F}"/>
              </a:ext>
            </a:extLst>
          </p:cNvPr>
          <p:cNvSpPr>
            <a:spLocks noGrp="1"/>
          </p:cNvSpPr>
          <p:nvPr>
            <p:ph idx="1"/>
          </p:nvPr>
        </p:nvSpPr>
        <p:spPr>
          <a:xfrm>
            <a:off x="409575" y="1825625"/>
            <a:ext cx="11544299" cy="4351338"/>
          </a:xfrm>
        </p:spPr>
        <p:txBody>
          <a:bodyPr/>
          <a:lstStyle/>
          <a:p>
            <a:r>
              <a:rPr kumimoji="1" lang="ja-JP" altLang="en-US" dirty="0"/>
              <a:t>主なサービスの中で</a:t>
            </a:r>
            <a:r>
              <a:rPr kumimoji="1" lang="en-US" altLang="ja-JP" dirty="0">
                <a:solidFill>
                  <a:srgbClr val="FF00FF"/>
                </a:solidFill>
              </a:rPr>
              <a:t>Google</a:t>
            </a:r>
            <a:r>
              <a:rPr kumimoji="1" lang="ja-JP" altLang="en-US" dirty="0">
                <a:solidFill>
                  <a:srgbClr val="FF00FF"/>
                </a:solidFill>
              </a:rPr>
              <a:t>（東大名：</a:t>
            </a:r>
            <a:r>
              <a:rPr kumimoji="1" lang="en-US" altLang="ja-JP" dirty="0">
                <a:solidFill>
                  <a:srgbClr val="FF00FF"/>
                </a:solidFill>
              </a:rPr>
              <a:t>ECCS</a:t>
            </a:r>
            <a:r>
              <a:rPr kumimoji="1" lang="ja-JP" altLang="en-US" dirty="0">
                <a:solidFill>
                  <a:srgbClr val="FF00FF"/>
                </a:solidFill>
              </a:rPr>
              <a:t>クラウドメール）だけは</a:t>
            </a:r>
            <a:r>
              <a:rPr kumimoji="1" lang="ja-JP" altLang="en-US" dirty="0"/>
              <a:t>専用パスワードでのサインインでし</a:t>
            </a:r>
            <a:r>
              <a:rPr lang="ja-JP" altLang="en-US" dirty="0"/>
              <a:t>た</a:t>
            </a:r>
            <a:endParaRPr kumimoji="1" lang="en-US" altLang="ja-JP" dirty="0"/>
          </a:p>
          <a:p>
            <a:r>
              <a:rPr kumimoji="1" lang="en-US" altLang="ja-JP" dirty="0">
                <a:hlinkClick r:id="rId2"/>
              </a:rPr>
              <a:t>2024/02/20</a:t>
            </a:r>
            <a:r>
              <a:rPr kumimoji="1" lang="ja-JP" altLang="en-US" dirty="0">
                <a:hlinkClick r:id="rId2"/>
              </a:rPr>
              <a:t>から</a:t>
            </a:r>
            <a:r>
              <a:rPr kumimoji="1" lang="en-US" altLang="ja-JP" dirty="0" err="1">
                <a:hlinkClick r:id="rId2"/>
              </a:rPr>
              <a:t>utac</a:t>
            </a:r>
            <a:r>
              <a:rPr kumimoji="1" lang="ja-JP" altLang="en-US" dirty="0"/>
              <a:t>になりました</a:t>
            </a:r>
            <a:endParaRPr kumimoji="1" lang="en-US" altLang="ja-JP" dirty="0"/>
          </a:p>
        </p:txBody>
      </p:sp>
      <p:sp>
        <p:nvSpPr>
          <p:cNvPr id="4" name="日付プレースホルダー 3">
            <a:extLst>
              <a:ext uri="{FF2B5EF4-FFF2-40B4-BE49-F238E27FC236}">
                <a16:creationId xmlns:a16="http://schemas.microsoft.com/office/drawing/2014/main" id="{81AAABB4-E95B-69A5-D035-CBD6F38382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A9B5200-B249-2434-7575-E83DC3819F8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89ABD4E-CB4D-9B26-84D3-95A93614B51A}"/>
              </a:ext>
            </a:extLst>
          </p:cNvPr>
          <p:cNvSpPr>
            <a:spLocks noGrp="1"/>
          </p:cNvSpPr>
          <p:nvPr>
            <p:ph type="sldNum" sz="quarter" idx="12"/>
          </p:nvPr>
        </p:nvSpPr>
        <p:spPr/>
        <p:txBody>
          <a:bodyPr/>
          <a:lstStyle/>
          <a:p>
            <a:fld id="{55E32C41-2E12-F042-B05A-CBC2BA75F68F}" type="slidenum">
              <a:rPr kumimoji="1" lang="ja-JP" altLang="en-US" smtClean="0"/>
              <a:t>20</a:t>
            </a:fld>
            <a:endParaRPr kumimoji="1" lang="ja-JP" altLang="en-US"/>
          </a:p>
        </p:txBody>
      </p:sp>
      <p:sp>
        <p:nvSpPr>
          <p:cNvPr id="90" name="テキスト ボックス 89">
            <a:hlinkClick r:id="rId3"/>
            <a:extLst>
              <a:ext uri="{FF2B5EF4-FFF2-40B4-BE49-F238E27FC236}">
                <a16:creationId xmlns:a16="http://schemas.microsoft.com/office/drawing/2014/main" id="{F877371A-B7CB-2AF2-3C48-D30AD47F8DF8}"/>
              </a:ext>
            </a:extLst>
          </p:cNvPr>
          <p:cNvSpPr txBox="1"/>
          <p:nvPr/>
        </p:nvSpPr>
        <p:spPr>
          <a:xfrm>
            <a:off x="7107115"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92" name="グループ化 91">
            <a:extLst>
              <a:ext uri="{FF2B5EF4-FFF2-40B4-BE49-F238E27FC236}">
                <a16:creationId xmlns:a16="http://schemas.microsoft.com/office/drawing/2014/main" id="{91E7E3BF-A1C6-454D-4B06-8E42B2EB2FE7}"/>
              </a:ext>
            </a:extLst>
          </p:cNvPr>
          <p:cNvGrpSpPr/>
          <p:nvPr/>
        </p:nvGrpSpPr>
        <p:grpSpPr>
          <a:xfrm>
            <a:off x="7852219" y="5012966"/>
            <a:ext cx="1516762" cy="863899"/>
            <a:chOff x="8203668" y="4131527"/>
            <a:chExt cx="1516762" cy="863899"/>
          </a:xfrm>
        </p:grpSpPr>
        <p:sp>
          <p:nvSpPr>
            <p:cNvPr id="110" name="テキスト ボックス 109">
              <a:hlinkClick r:id="rId4"/>
              <a:extLst>
                <a:ext uri="{FF2B5EF4-FFF2-40B4-BE49-F238E27FC236}">
                  <a16:creationId xmlns:a16="http://schemas.microsoft.com/office/drawing/2014/main" id="{5147B272-3BEF-DF52-313C-AEF9F367A83D}"/>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1" name="直線矢印コネクタ 110">
              <a:extLst>
                <a:ext uri="{FF2B5EF4-FFF2-40B4-BE49-F238E27FC236}">
                  <a16:creationId xmlns:a16="http://schemas.microsoft.com/office/drawing/2014/main" id="{6D17B6F8-C4B4-ED85-36D4-4DF0AF298379}"/>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図 85" descr="ロゴ&#10;&#10;自動的に生成された説明">
            <a:hlinkClick r:id="rId5"/>
            <a:extLst>
              <a:ext uri="{FF2B5EF4-FFF2-40B4-BE49-F238E27FC236}">
                <a16:creationId xmlns:a16="http://schemas.microsoft.com/office/drawing/2014/main" id="{119D8B0F-5648-EB1F-2F43-DE6DD869078D}"/>
              </a:ext>
            </a:extLst>
          </p:cNvPr>
          <p:cNvPicPr>
            <a:picLocks noChangeAspect="1"/>
          </p:cNvPicPr>
          <p:nvPr/>
        </p:nvPicPr>
        <p:blipFill>
          <a:blip r:embed="rId6"/>
          <a:stretch>
            <a:fillRect/>
          </a:stretch>
        </p:blipFill>
        <p:spPr>
          <a:xfrm>
            <a:off x="9034573" y="4661719"/>
            <a:ext cx="338554" cy="338554"/>
          </a:xfrm>
          <a:prstGeom prst="rect">
            <a:avLst/>
          </a:prstGeom>
        </p:spPr>
      </p:pic>
      <p:sp>
        <p:nvSpPr>
          <p:cNvPr id="114" name="テキスト ボックス 113">
            <a:hlinkClick r:id="rId3"/>
            <a:extLst>
              <a:ext uri="{FF2B5EF4-FFF2-40B4-BE49-F238E27FC236}">
                <a16:creationId xmlns:a16="http://schemas.microsoft.com/office/drawing/2014/main" id="{181506C9-496A-1506-6A84-268C821A3579}"/>
              </a:ext>
            </a:extLst>
          </p:cNvPr>
          <p:cNvSpPr txBox="1"/>
          <p:nvPr/>
        </p:nvSpPr>
        <p:spPr>
          <a:xfrm>
            <a:off x="1734044"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15" name="グループ化 114">
            <a:extLst>
              <a:ext uri="{FF2B5EF4-FFF2-40B4-BE49-F238E27FC236}">
                <a16:creationId xmlns:a16="http://schemas.microsoft.com/office/drawing/2014/main" id="{81339F5F-54D7-B8E3-0BDA-D86C12F4FBBF}"/>
              </a:ext>
            </a:extLst>
          </p:cNvPr>
          <p:cNvGrpSpPr/>
          <p:nvPr/>
        </p:nvGrpSpPr>
        <p:grpSpPr>
          <a:xfrm>
            <a:off x="2479148" y="4423882"/>
            <a:ext cx="1516762" cy="863899"/>
            <a:chOff x="8203668" y="4131527"/>
            <a:chExt cx="1516762" cy="863899"/>
          </a:xfrm>
        </p:grpSpPr>
        <p:sp>
          <p:nvSpPr>
            <p:cNvPr id="116" name="テキスト ボックス 115">
              <a:hlinkClick r:id="rId4"/>
              <a:extLst>
                <a:ext uri="{FF2B5EF4-FFF2-40B4-BE49-F238E27FC236}">
                  <a16:creationId xmlns:a16="http://schemas.microsoft.com/office/drawing/2014/main" id="{F399C851-72AE-9941-A543-1245773277C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7" name="直線矢印コネクタ 116">
              <a:extLst>
                <a:ext uri="{FF2B5EF4-FFF2-40B4-BE49-F238E27FC236}">
                  <a16:creationId xmlns:a16="http://schemas.microsoft.com/office/drawing/2014/main" id="{52A911C4-9374-AB3A-2051-C06156B1E4FF}"/>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8" name="図 117" descr="ロゴ&#10;&#10;自動的に生成された説明">
            <a:hlinkClick r:id="rId5"/>
            <a:extLst>
              <a:ext uri="{FF2B5EF4-FFF2-40B4-BE49-F238E27FC236}">
                <a16:creationId xmlns:a16="http://schemas.microsoft.com/office/drawing/2014/main" id="{FC0C0475-952E-F256-7C12-1ACB52F5B57B}"/>
              </a:ext>
            </a:extLst>
          </p:cNvPr>
          <p:cNvPicPr>
            <a:picLocks noChangeAspect="1"/>
          </p:cNvPicPr>
          <p:nvPr/>
        </p:nvPicPr>
        <p:blipFill>
          <a:blip r:embed="rId6"/>
          <a:stretch>
            <a:fillRect/>
          </a:stretch>
        </p:blipFill>
        <p:spPr>
          <a:xfrm>
            <a:off x="3661502" y="4072635"/>
            <a:ext cx="338554" cy="338554"/>
          </a:xfrm>
          <a:prstGeom prst="rect">
            <a:avLst/>
          </a:prstGeom>
        </p:spPr>
      </p:pic>
      <p:sp>
        <p:nvSpPr>
          <p:cNvPr id="119" name="テキスト ボックス 118">
            <a:hlinkClick r:id="rId4"/>
            <a:extLst>
              <a:ext uri="{FF2B5EF4-FFF2-40B4-BE49-F238E27FC236}">
                <a16:creationId xmlns:a16="http://schemas.microsoft.com/office/drawing/2014/main" id="{97B66630-65F6-288A-ACC0-434871F05E09}"/>
              </a:ext>
            </a:extLst>
          </p:cNvPr>
          <p:cNvSpPr txBox="1"/>
          <p:nvPr/>
        </p:nvSpPr>
        <p:spPr>
          <a:xfrm>
            <a:off x="1823326" y="5304667"/>
            <a:ext cx="2858475" cy="307777"/>
          </a:xfrm>
          <a:prstGeom prst="rect">
            <a:avLst/>
          </a:prstGeom>
          <a:noFill/>
          <a:ln>
            <a:solidFill>
              <a:schemeClr val="tx1"/>
            </a:solidFill>
          </a:ln>
        </p:spPr>
        <p:txBody>
          <a:bodyPr wrap="none" rtlCol="0">
            <a:spAutoFit/>
          </a:bodyPr>
          <a:lstStyle/>
          <a:p>
            <a:r>
              <a:rPr kumimoji="1" lang="en-US" altLang="ja-JP" sz="1400" dirty="0"/>
              <a:t>Google</a:t>
            </a:r>
            <a:r>
              <a:rPr kumimoji="1" lang="ja-JP" altLang="en-US" sz="1400" dirty="0"/>
              <a:t>用メアド・パスワード設定</a:t>
            </a:r>
          </a:p>
        </p:txBody>
      </p:sp>
      <p:cxnSp>
        <p:nvCxnSpPr>
          <p:cNvPr id="120" name="直線矢印コネクタ 119">
            <a:extLst>
              <a:ext uri="{FF2B5EF4-FFF2-40B4-BE49-F238E27FC236}">
                <a16:creationId xmlns:a16="http://schemas.microsoft.com/office/drawing/2014/main" id="{D10E4823-830D-FFB3-5E1A-E730AA80A041}"/>
              </a:ext>
            </a:extLst>
          </p:cNvPr>
          <p:cNvCxnSpPr>
            <a:cxnSpLocks/>
            <a:stCxn id="114" idx="0"/>
            <a:endCxn id="119" idx="2"/>
          </p:cNvCxnSpPr>
          <p:nvPr/>
        </p:nvCxnSpPr>
        <p:spPr>
          <a:xfrm flipV="1">
            <a:off x="3237528" y="5612444"/>
            <a:ext cx="15036" cy="274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矢印: 右 122">
            <a:extLst>
              <a:ext uri="{FF2B5EF4-FFF2-40B4-BE49-F238E27FC236}">
                <a16:creationId xmlns:a16="http://schemas.microsoft.com/office/drawing/2014/main" id="{090459E4-77D3-10F8-1761-B93D9923D906}"/>
              </a:ext>
            </a:extLst>
          </p:cNvPr>
          <p:cNvSpPr/>
          <p:nvPr/>
        </p:nvSpPr>
        <p:spPr>
          <a:xfrm>
            <a:off x="5229225" y="5391150"/>
            <a:ext cx="1371597" cy="4958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A3588339-AAA0-F578-1DA2-5BFC797BBC7B}"/>
              </a:ext>
            </a:extLst>
          </p:cNvPr>
          <p:cNvSpPr txBox="1"/>
          <p:nvPr/>
        </p:nvSpPr>
        <p:spPr>
          <a:xfrm>
            <a:off x="6686550" y="3852883"/>
            <a:ext cx="1762021" cy="369332"/>
          </a:xfrm>
          <a:prstGeom prst="rect">
            <a:avLst/>
          </a:prstGeom>
          <a:noFill/>
        </p:spPr>
        <p:txBody>
          <a:bodyPr wrap="none" rtlCol="0">
            <a:spAutoFit/>
          </a:bodyPr>
          <a:lstStyle/>
          <a:p>
            <a:r>
              <a:rPr kumimoji="1" lang="en-US" altLang="ja-JP" dirty="0"/>
              <a:t>2024/02/20</a:t>
            </a:r>
            <a:r>
              <a:rPr kumimoji="1" lang="ja-JP" altLang="en-US" dirty="0"/>
              <a:t>以降</a:t>
            </a:r>
          </a:p>
        </p:txBody>
      </p:sp>
      <p:sp>
        <p:nvSpPr>
          <p:cNvPr id="125" name="テキスト ボックス 124">
            <a:extLst>
              <a:ext uri="{FF2B5EF4-FFF2-40B4-BE49-F238E27FC236}">
                <a16:creationId xmlns:a16="http://schemas.microsoft.com/office/drawing/2014/main" id="{D318E835-7B5D-54F6-D98B-B88CC2FDCA05}"/>
              </a:ext>
            </a:extLst>
          </p:cNvPr>
          <p:cNvSpPr txBox="1"/>
          <p:nvPr/>
        </p:nvSpPr>
        <p:spPr>
          <a:xfrm>
            <a:off x="1209675" y="3852883"/>
            <a:ext cx="1762021" cy="369332"/>
          </a:xfrm>
          <a:prstGeom prst="rect">
            <a:avLst/>
          </a:prstGeom>
          <a:noFill/>
        </p:spPr>
        <p:txBody>
          <a:bodyPr wrap="none" rtlCol="0">
            <a:spAutoFit/>
          </a:bodyPr>
          <a:lstStyle/>
          <a:p>
            <a:r>
              <a:rPr kumimoji="1" lang="en-US" altLang="ja-JP" dirty="0"/>
              <a:t>2024/02/20</a:t>
            </a:r>
            <a:r>
              <a:rPr kumimoji="1" lang="ja-JP" altLang="en-US" dirty="0"/>
              <a:t>以前</a:t>
            </a:r>
          </a:p>
        </p:txBody>
      </p:sp>
      <p:sp>
        <p:nvSpPr>
          <p:cNvPr id="7" name="テキスト ボックス 6">
            <a:extLst>
              <a:ext uri="{FF2B5EF4-FFF2-40B4-BE49-F238E27FC236}">
                <a16:creationId xmlns:a16="http://schemas.microsoft.com/office/drawing/2014/main" id="{D6304CCC-FE1C-0916-C020-A88196C79C97}"/>
              </a:ext>
            </a:extLst>
          </p:cNvPr>
          <p:cNvSpPr txBox="1"/>
          <p:nvPr/>
        </p:nvSpPr>
        <p:spPr>
          <a:xfrm>
            <a:off x="8153399" y="2899669"/>
            <a:ext cx="3006967"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a:t>google </a:t>
            </a:r>
            <a:r>
              <a:rPr lang="en-US" altLang="ja-JP" sz="2400" dirty="0" err="1"/>
              <a:t>sso</a:t>
            </a:r>
            <a:endParaRPr lang="ja-JP" altLang="en-US" sz="2400" dirty="0"/>
          </a:p>
        </p:txBody>
      </p:sp>
      <p:pic>
        <p:nvPicPr>
          <p:cNvPr id="8" name="図 7" descr="アイコン&#10;&#10;自動的に生成された説明">
            <a:extLst>
              <a:ext uri="{FF2B5EF4-FFF2-40B4-BE49-F238E27FC236}">
                <a16:creationId xmlns:a16="http://schemas.microsoft.com/office/drawing/2014/main" id="{2DF66A1D-825D-5F0B-6807-B824585899D8}"/>
              </a:ext>
            </a:extLst>
          </p:cNvPr>
          <p:cNvPicPr>
            <a:picLocks noChangeAspect="1"/>
          </p:cNvPicPr>
          <p:nvPr/>
        </p:nvPicPr>
        <p:blipFill>
          <a:blip r:embed="rId7"/>
          <a:stretch>
            <a:fillRect/>
          </a:stretch>
        </p:blipFill>
        <p:spPr>
          <a:xfrm flipH="1">
            <a:off x="10721503" y="2743658"/>
            <a:ext cx="535580" cy="617676"/>
          </a:xfrm>
          <a:prstGeom prst="rect">
            <a:avLst/>
          </a:prstGeom>
        </p:spPr>
      </p:pic>
    </p:spTree>
    <p:extLst>
      <p:ext uri="{BB962C8B-B14F-4D97-AF65-F5344CB8AC3E}">
        <p14:creationId xmlns:p14="http://schemas.microsoft.com/office/powerpoint/2010/main" val="358373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009FD-9D48-BE5B-16F4-6D2159B9DBB0}"/>
              </a:ext>
            </a:extLst>
          </p:cNvPr>
          <p:cNvSpPr>
            <a:spLocks noGrp="1"/>
          </p:cNvSpPr>
          <p:nvPr>
            <p:ph type="title"/>
          </p:nvPr>
        </p:nvSpPr>
        <p:spPr/>
        <p:txBody>
          <a:bodyPr/>
          <a:lstStyle/>
          <a:p>
            <a:r>
              <a:rPr kumimoji="1" lang="en-US" altLang="ja-JP" dirty="0"/>
              <a:t>Google</a:t>
            </a:r>
            <a:r>
              <a:rPr kumimoji="1" lang="ja-JP" altLang="en-US" dirty="0"/>
              <a:t>サインイン</a:t>
            </a:r>
          </a:p>
        </p:txBody>
      </p:sp>
      <p:pic>
        <p:nvPicPr>
          <p:cNvPr id="7" name="google-sign-in">
            <a:hlinkClick r:id="" action="ppaction://media"/>
            <a:extLst>
              <a:ext uri="{FF2B5EF4-FFF2-40B4-BE49-F238E27FC236}">
                <a16:creationId xmlns:a16="http://schemas.microsoft.com/office/drawing/2014/main" id="{301A2018-49EA-21F3-FB63-7A1FF9A689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91053" y="1259174"/>
            <a:ext cx="8487091" cy="5598825"/>
          </a:xfrm>
        </p:spPr>
      </p:pic>
      <p:sp>
        <p:nvSpPr>
          <p:cNvPr id="4" name="日付プレースホルダー 3">
            <a:extLst>
              <a:ext uri="{FF2B5EF4-FFF2-40B4-BE49-F238E27FC236}">
                <a16:creationId xmlns:a16="http://schemas.microsoft.com/office/drawing/2014/main" id="{5BF4AB9F-A10C-8D16-772E-C6F3F6FB8D7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73349A-9A90-F13B-60C2-88A74823BFE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0ED03F-17A5-4C28-26F0-049A2513572C}"/>
              </a:ext>
            </a:extLst>
          </p:cNvPr>
          <p:cNvSpPr>
            <a:spLocks noGrp="1"/>
          </p:cNvSpPr>
          <p:nvPr>
            <p:ph type="sldNum" sz="quarter" idx="12"/>
          </p:nvPr>
        </p:nvSpPr>
        <p:spPr/>
        <p:txBody>
          <a:bodyPr/>
          <a:lstStyle/>
          <a:p>
            <a:fld id="{55E32C41-2E12-F042-B05A-CBC2BA75F68F}" type="slidenum">
              <a:rPr kumimoji="1" lang="ja-JP" altLang="en-US" smtClean="0"/>
              <a:t>21</a:t>
            </a:fld>
            <a:endParaRPr kumimoji="1" lang="ja-JP" altLang="en-US"/>
          </a:p>
        </p:txBody>
      </p:sp>
      <p:sp>
        <p:nvSpPr>
          <p:cNvPr id="8" name="テキスト ボックス 7">
            <a:extLst>
              <a:ext uri="{FF2B5EF4-FFF2-40B4-BE49-F238E27FC236}">
                <a16:creationId xmlns:a16="http://schemas.microsoft.com/office/drawing/2014/main" id="{1D501911-A3BE-7E54-67C4-FE7E3FDBC2A1}"/>
              </a:ext>
            </a:extLst>
          </p:cNvPr>
          <p:cNvSpPr txBox="1"/>
          <p:nvPr/>
        </p:nvSpPr>
        <p:spPr>
          <a:xfrm>
            <a:off x="377532" y="5984145"/>
            <a:ext cx="3313521" cy="369332"/>
          </a:xfrm>
          <a:prstGeom prst="rect">
            <a:avLst/>
          </a:prstGeom>
          <a:noFill/>
        </p:spPr>
        <p:txBody>
          <a:bodyPr wrap="square">
            <a:spAutoFit/>
          </a:bodyPr>
          <a:lstStyle/>
          <a:p>
            <a:r>
              <a:rPr lang="ja-JP" altLang="en-US" dirty="0">
                <a:hlinkClick r:id="rId5"/>
              </a:rPr>
              <a:t>https://youtu.be/WSvmgXUwi0c</a:t>
            </a:r>
            <a:endParaRPr lang="en-US" altLang="ja-JP" dirty="0"/>
          </a:p>
        </p:txBody>
      </p:sp>
    </p:spTree>
    <p:extLst>
      <p:ext uri="{BB962C8B-B14F-4D97-AF65-F5344CB8AC3E}">
        <p14:creationId xmlns:p14="http://schemas.microsoft.com/office/powerpoint/2010/main" val="4194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1240923" cy="1325563"/>
          </a:xfrm>
        </p:spPr>
        <p:txBody>
          <a:bodyPr/>
          <a:lstStyle/>
          <a:p>
            <a:r>
              <a:rPr lang="en-US" altLang="ja-JP" dirty="0"/>
              <a:t>Google</a:t>
            </a:r>
            <a:r>
              <a:rPr lang="ja-JP" altLang="en-US" dirty="0"/>
              <a:t>サインイン（</a:t>
            </a:r>
            <a:r>
              <a:rPr lang="en-US" altLang="ja-JP" dirty="0"/>
              <a:t>= </a:t>
            </a:r>
            <a:r>
              <a:rPr lang="en-US" altLang="ja-JP" dirty="0" err="1"/>
              <a:t>utac</a:t>
            </a:r>
            <a:r>
              <a:rPr lang="ja-JP" altLang="en-US" dirty="0"/>
              <a:t>サインイン）</a:t>
            </a:r>
            <a:endParaRPr kumimoji="1" lang="ja-JP" altLang="en-US" dirty="0"/>
          </a:p>
        </p:txBody>
      </p:sp>
      <p:pic>
        <p:nvPicPr>
          <p:cNvPr id="21" name="コンテンツ プレースホルダー 20" descr="グラフィカル ユーザー インターフェイス, テキスト, アプリケーション, メール&#10;&#10;自動的に生成された説明">
            <a:extLst>
              <a:ext uri="{FF2B5EF4-FFF2-40B4-BE49-F238E27FC236}">
                <a16:creationId xmlns:a16="http://schemas.microsoft.com/office/drawing/2014/main" id="{9FD4DB66-E237-4F8A-8E85-EAC31DE47417}"/>
              </a:ext>
            </a:extLst>
          </p:cNvPr>
          <p:cNvPicPr>
            <a:picLocks noGrp="1" noChangeAspect="1"/>
          </p:cNvPicPr>
          <p:nvPr>
            <p:ph idx="1"/>
          </p:nvPr>
        </p:nvPicPr>
        <p:blipFill>
          <a:blip r:embed="rId2"/>
          <a:stretch>
            <a:fillRect/>
          </a:stretch>
        </p:blipFill>
        <p:spPr>
          <a:xfrm>
            <a:off x="4802301" y="4719707"/>
            <a:ext cx="3054139" cy="2021353"/>
          </a:xfrm>
        </p:spPr>
      </p:pic>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91894"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963894" y="6356350"/>
            <a:ext cx="2743200" cy="365125"/>
          </a:xfrm>
        </p:spPr>
        <p:txBody>
          <a:bodyPr/>
          <a:lstStyle/>
          <a:p>
            <a:fld id="{55E32C41-2E12-F042-B05A-CBC2BA75F68F}" type="slidenum">
              <a:rPr kumimoji="1" lang="ja-JP" altLang="en-US" smtClean="0"/>
              <a:t>22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3"/>
          <a:stretch>
            <a:fillRect/>
          </a:stretch>
        </p:blipFill>
        <p:spPr>
          <a:xfrm>
            <a:off x="4011535" y="2116180"/>
            <a:ext cx="3054138" cy="2021353"/>
          </a:xfrm>
          <a:prstGeom prst="rect">
            <a:avLst/>
          </a:prstGeom>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4"/>
          <a:stretch>
            <a:fillRect/>
          </a:stretch>
        </p:blipFill>
        <p:spPr>
          <a:xfrm>
            <a:off x="8616097" y="4719707"/>
            <a:ext cx="3054138" cy="2021353"/>
          </a:xfrm>
          <a:prstGeom prst="rect">
            <a:avLst/>
          </a:prstGeom>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5"/>
          <a:stretch>
            <a:fillRect/>
          </a:stretch>
        </p:blipFill>
        <p:spPr>
          <a:xfrm>
            <a:off x="8334160" y="2116180"/>
            <a:ext cx="3054138" cy="2021353"/>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22720819-4560-3527-5289-51F483B73D78}"/>
              </a:ext>
            </a:extLst>
          </p:cNvPr>
          <p:cNvPicPr>
            <a:picLocks noChangeAspect="1"/>
          </p:cNvPicPr>
          <p:nvPr/>
        </p:nvPicPr>
        <p:blipFill>
          <a:blip r:embed="rId6"/>
          <a:stretch>
            <a:fillRect/>
          </a:stretch>
        </p:blipFill>
        <p:spPr>
          <a:xfrm>
            <a:off x="181112" y="2116180"/>
            <a:ext cx="3054138" cy="2021353"/>
          </a:xfrm>
          <a:prstGeom prst="rect">
            <a:avLst/>
          </a:prstGeom>
          <a:ln>
            <a:solidFill>
              <a:schemeClr val="accent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908204"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97898"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4473745" y="1693309"/>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9" name="テキスト ボックス 8">
            <a:extLst>
              <a:ext uri="{FF2B5EF4-FFF2-40B4-BE49-F238E27FC236}">
                <a16:creationId xmlns:a16="http://schemas.microsoft.com/office/drawing/2014/main" id="{2244C8CF-700F-2B0D-9721-4FC9F8339CD7}"/>
              </a:ext>
            </a:extLst>
          </p:cNvPr>
          <p:cNvSpPr txBox="1"/>
          <p:nvPr/>
        </p:nvSpPr>
        <p:spPr>
          <a:xfrm>
            <a:off x="215469" y="3249965"/>
            <a:ext cx="3024482" cy="400110"/>
          </a:xfrm>
          <a:prstGeom prst="rect">
            <a:avLst/>
          </a:prstGeom>
          <a:noFill/>
        </p:spPr>
        <p:txBody>
          <a:bodyPr wrap="none" rtlCol="0">
            <a:spAutoFit/>
          </a:bodyPr>
          <a:lstStyle/>
          <a:p>
            <a:r>
              <a:rPr lang="en-US" altLang="ja-JP" sz="2000" i="1" dirty="0">
                <a:solidFill>
                  <a:srgbClr val="0070C0"/>
                </a:solidFill>
              </a:rPr>
              <a:t>xxxxx</a:t>
            </a:r>
            <a:r>
              <a:rPr kumimoji="1" lang="en-US" altLang="ja-JP" sz="2000" dirty="0">
                <a:solidFill>
                  <a:srgbClr val="0070C0"/>
                </a:solidFill>
              </a:rPr>
              <a:t>@g.ecc.u-tokyo.ac.jp</a:t>
            </a:r>
            <a:endParaRPr kumimoji="1" lang="ja-JP" altLang="en-US" sz="2000" dirty="0">
              <a:solidFill>
                <a:srgbClr val="0070C0"/>
              </a:solidFill>
            </a:endParaRPr>
          </a:p>
        </p:txBody>
      </p:sp>
      <p:sp>
        <p:nvSpPr>
          <p:cNvPr id="11" name="テキスト プレースホルダー 10">
            <a:extLst>
              <a:ext uri="{FF2B5EF4-FFF2-40B4-BE49-F238E27FC236}">
                <a16:creationId xmlns:a16="http://schemas.microsoft.com/office/drawing/2014/main" id="{1E55EDD5-99F7-D1AE-179D-2AB90E83D5DE}"/>
              </a:ext>
            </a:extLst>
          </p:cNvPr>
          <p:cNvSpPr>
            <a:spLocks noGrp="1"/>
          </p:cNvSpPr>
          <p:nvPr>
            <p:ph type="body" idx="4294967295"/>
          </p:nvPr>
        </p:nvSpPr>
        <p:spPr>
          <a:xfrm>
            <a:off x="65665" y="4535471"/>
            <a:ext cx="4883608" cy="1908191"/>
          </a:xfrm>
        </p:spPr>
        <p:txBody>
          <a:bodyPr>
            <a:normAutofit/>
          </a:bodyPr>
          <a:lstStyle/>
          <a:p>
            <a:r>
              <a:rPr kumimoji="1" lang="ja-JP" altLang="en-US" dirty="0"/>
              <a:t>最初に</a:t>
            </a:r>
            <a:r>
              <a:rPr kumimoji="1" lang="en-US" altLang="ja-JP" dirty="0"/>
              <a:t>Google</a:t>
            </a:r>
            <a:r>
              <a:rPr kumimoji="1" lang="ja-JP" altLang="en-US" dirty="0"/>
              <a:t>のユーザ名</a:t>
            </a:r>
            <a:r>
              <a:rPr kumimoji="1" lang="ja-JP" altLang="en-US" sz="2000" dirty="0">
                <a:solidFill>
                  <a:srgbClr val="0070C0"/>
                </a:solidFill>
              </a:rPr>
              <a:t>（</a:t>
            </a:r>
            <a:r>
              <a:rPr kumimoji="1" lang="en-US" altLang="ja-JP" sz="2000" i="1" dirty="0">
                <a:solidFill>
                  <a:srgbClr val="0070C0"/>
                </a:solidFill>
              </a:rPr>
              <a:t>xxxxx</a:t>
            </a:r>
            <a:r>
              <a:rPr kumimoji="1" lang="en-US" altLang="ja-JP" sz="2000" dirty="0">
                <a:solidFill>
                  <a:srgbClr val="0070C0"/>
                </a:solidFill>
              </a:rPr>
              <a:t>@g.ecc.u-tokyo.ac.jp</a:t>
            </a:r>
            <a:r>
              <a:rPr kumimoji="1" lang="ja-JP" altLang="en-US" sz="2000" dirty="0">
                <a:solidFill>
                  <a:srgbClr val="0070C0"/>
                </a:solidFill>
              </a:rPr>
              <a:t>）</a:t>
            </a:r>
            <a:endParaRPr kumimoji="1" lang="en-US" altLang="ja-JP" dirty="0"/>
          </a:p>
          <a:p>
            <a:r>
              <a:rPr kumimoji="1" lang="ja-JP" altLang="en-US" dirty="0"/>
              <a:t>次に</a:t>
            </a:r>
            <a:r>
              <a:rPr kumimoji="1" lang="en-US" altLang="ja-JP" dirty="0" err="1"/>
              <a:t>utac</a:t>
            </a:r>
            <a:r>
              <a:rPr kumimoji="1" lang="ja-JP" altLang="en-US" sz="2000" dirty="0">
                <a:solidFill>
                  <a:srgbClr val="FF00FF"/>
                </a:solidFill>
              </a:rPr>
              <a:t>（</a:t>
            </a:r>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r>
              <a:rPr kumimoji="1" lang="ja-JP" altLang="en-US" sz="2000" dirty="0">
                <a:solidFill>
                  <a:srgbClr val="FF00FF"/>
                </a:solidFill>
              </a:rPr>
              <a:t>）</a:t>
            </a:r>
            <a:endParaRPr kumimoji="1" lang="en-US" altLang="ja-JP" sz="2000" dirty="0">
              <a:solidFill>
                <a:srgbClr val="FF00FF"/>
              </a:solidFill>
            </a:endParaRPr>
          </a:p>
          <a:p>
            <a:pPr marL="0" indent="0">
              <a:buNone/>
            </a:pPr>
            <a:r>
              <a:rPr kumimoji="1" lang="ja-JP" altLang="en-US" dirty="0"/>
              <a:t>を入れる</a:t>
            </a:r>
          </a:p>
        </p:txBody>
      </p:sp>
    </p:spTree>
    <p:extLst>
      <p:ext uri="{BB962C8B-B14F-4D97-AF65-F5344CB8AC3E}">
        <p14:creationId xmlns:p14="http://schemas.microsoft.com/office/powerpoint/2010/main" val="222016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B1B7A3-56C1-87B9-B252-96CB139B3896}"/>
              </a:ext>
            </a:extLst>
          </p:cNvPr>
          <p:cNvSpPr>
            <a:spLocks noGrp="1"/>
          </p:cNvSpPr>
          <p:nvPr>
            <p:ph type="title"/>
          </p:nvPr>
        </p:nvSpPr>
        <p:spPr>
          <a:xfrm>
            <a:off x="838200" y="365125"/>
            <a:ext cx="10953750" cy="1325563"/>
          </a:xfrm>
        </p:spPr>
        <p:txBody>
          <a:bodyPr/>
          <a:lstStyle/>
          <a:p>
            <a:r>
              <a:rPr kumimoji="1" lang="ja-JP" altLang="en-US" dirty="0"/>
              <a:t>すでに</a:t>
            </a:r>
            <a:r>
              <a:rPr kumimoji="1" lang="en-US" altLang="ja-JP" dirty="0"/>
              <a:t>ECCS</a:t>
            </a:r>
            <a:r>
              <a:rPr kumimoji="1" lang="ja-JP" altLang="en-US" dirty="0"/>
              <a:t>クラウドメールお使いの人は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FEADA7D-780E-4A5A-9509-852374708A46}"/>
              </a:ext>
            </a:extLst>
          </p:cNvPr>
          <p:cNvSpPr>
            <a:spLocks noGrp="1"/>
          </p:cNvSpPr>
          <p:nvPr>
            <p:ph idx="1"/>
          </p:nvPr>
        </p:nvSpPr>
        <p:spPr>
          <a:xfrm>
            <a:off x="838199" y="1825625"/>
            <a:ext cx="11115675" cy="4351338"/>
          </a:xfrm>
        </p:spPr>
        <p:txBody>
          <a:bodyPr>
            <a:normAutofit/>
          </a:bodyPr>
          <a:lstStyle/>
          <a:p>
            <a:r>
              <a:rPr kumimoji="1" lang="ja-JP" altLang="en-US" dirty="0"/>
              <a:t>特段対応の必要なし</a:t>
            </a:r>
            <a:endParaRPr kumimoji="1" lang="en-US" altLang="ja-JP" dirty="0"/>
          </a:p>
          <a:p>
            <a:pPr lvl="1"/>
            <a:r>
              <a:rPr lang="ja-JP" altLang="en-US" dirty="0"/>
              <a:t>流れを理解、対応可能にしておけばよい</a:t>
            </a:r>
            <a:endParaRPr lang="en-US" altLang="ja-JP" dirty="0"/>
          </a:p>
          <a:p>
            <a:pPr lvl="1"/>
            <a:r>
              <a:rPr lang="ja-JP" altLang="en-US" dirty="0"/>
              <a:t>気づかぬうちにやっているかもしれません</a:t>
            </a:r>
            <a:endParaRPr lang="en-US" altLang="ja-JP" dirty="0"/>
          </a:p>
          <a:p>
            <a:r>
              <a:rPr lang="ja-JP" altLang="en-US" dirty="0"/>
              <a:t>一度、ブラウザの「プライベートウィンドウ」などで体験しておくことをおススメします</a:t>
            </a:r>
            <a:endParaRPr lang="en-US" altLang="ja-JP" dirty="0"/>
          </a:p>
        </p:txBody>
      </p:sp>
      <p:sp>
        <p:nvSpPr>
          <p:cNvPr id="4" name="日付プレースホルダー 3">
            <a:extLst>
              <a:ext uri="{FF2B5EF4-FFF2-40B4-BE49-F238E27FC236}">
                <a16:creationId xmlns:a16="http://schemas.microsoft.com/office/drawing/2014/main" id="{0BDFFBF4-35EC-EE41-50DE-D833AEA84AF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119E309D-9DD4-1BD4-D53A-16CA42678C1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CEAC6AD-CCBC-A79B-64BB-A7A2F134B960}"/>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Tree>
    <p:extLst>
      <p:ext uri="{BB962C8B-B14F-4D97-AF65-F5344CB8AC3E}">
        <p14:creationId xmlns:p14="http://schemas.microsoft.com/office/powerpoint/2010/main" val="368056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31C4B-B2C0-6BFC-173A-347297BA584B}"/>
              </a:ext>
            </a:extLst>
          </p:cNvPr>
          <p:cNvSpPr>
            <a:spLocks noGrp="1"/>
          </p:cNvSpPr>
          <p:nvPr>
            <p:ph type="title"/>
          </p:nvPr>
        </p:nvSpPr>
        <p:spPr/>
        <p:txBody>
          <a:bodyPr/>
          <a:lstStyle/>
          <a:p>
            <a:r>
              <a:rPr kumimoji="1" lang="ja-JP" altLang="en-US" dirty="0"/>
              <a:t>これから使うという人は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51E2A16-5BCD-87F3-A98D-6E3634B13477}"/>
              </a:ext>
            </a:extLst>
          </p:cNvPr>
          <p:cNvSpPr>
            <a:spLocks noGrp="1"/>
          </p:cNvSpPr>
          <p:nvPr>
            <p:ph idx="1"/>
          </p:nvPr>
        </p:nvSpPr>
        <p:spPr>
          <a:xfrm>
            <a:off x="838200" y="1825625"/>
            <a:ext cx="10654145" cy="4351338"/>
          </a:xfrm>
        </p:spPr>
        <p:txBody>
          <a:bodyPr/>
          <a:lstStyle/>
          <a:p>
            <a:r>
              <a:rPr kumimoji="1" lang="en-US" altLang="ja-JP" dirty="0"/>
              <a:t>Google</a:t>
            </a:r>
            <a:r>
              <a:rPr kumimoji="1" lang="ja-JP" altLang="en-US" dirty="0"/>
              <a:t>のユーザ名</a:t>
            </a:r>
            <a:r>
              <a:rPr kumimoji="1" lang="ja-JP" altLang="en-US" dirty="0">
                <a:solidFill>
                  <a:srgbClr val="0070C0"/>
                </a:solidFill>
              </a:rPr>
              <a:t>（</a:t>
            </a:r>
            <a:r>
              <a:rPr kumimoji="1" lang="en-US" altLang="ja-JP" i="1" dirty="0">
                <a:solidFill>
                  <a:srgbClr val="0070C0"/>
                </a:solidFill>
              </a:rPr>
              <a:t>xxxxx</a:t>
            </a:r>
            <a:r>
              <a:rPr kumimoji="1" lang="en-US" altLang="ja-JP" dirty="0">
                <a:solidFill>
                  <a:srgbClr val="0070C0"/>
                </a:solidFill>
              </a:rPr>
              <a:t>@g.ecc.u-tokyo.ac.jp</a:t>
            </a:r>
            <a:r>
              <a:rPr kumimoji="1" lang="ja-JP" altLang="en-US" dirty="0">
                <a:solidFill>
                  <a:srgbClr val="0070C0"/>
                </a:solidFill>
              </a:rPr>
              <a:t>）</a:t>
            </a:r>
            <a:r>
              <a:rPr kumimoji="1" lang="ja-JP" altLang="en-US" dirty="0"/>
              <a:t>の </a:t>
            </a:r>
            <a:r>
              <a:rPr kumimoji="1" lang="en-US" altLang="ja-JP" dirty="0"/>
              <a:t>@</a:t>
            </a:r>
            <a:r>
              <a:rPr kumimoji="1" lang="ja-JP" altLang="en-US" dirty="0"/>
              <a:t>以前の部分</a:t>
            </a:r>
            <a:r>
              <a:rPr kumimoji="1" lang="ja-JP" altLang="en-US" dirty="0">
                <a:solidFill>
                  <a:srgbClr val="0070C0"/>
                </a:solidFill>
              </a:rPr>
              <a:t>（ローカルパート）</a:t>
            </a:r>
            <a:r>
              <a:rPr kumimoji="1" lang="ja-JP" altLang="en-US" dirty="0"/>
              <a:t>を自分好みに</a:t>
            </a:r>
            <a:r>
              <a:rPr lang="ja-JP" altLang="en-US" dirty="0"/>
              <a:t>設定します</a:t>
            </a:r>
            <a:endParaRPr lang="en-US" altLang="ja-JP" dirty="0"/>
          </a:p>
          <a:p>
            <a:r>
              <a:rPr lang="en-US" altLang="ja-JP" dirty="0">
                <a:hlinkClick r:id="rId2"/>
              </a:rPr>
              <a:t>UTokyo Account</a:t>
            </a:r>
            <a:r>
              <a:rPr lang="ja-JP" altLang="en-US" dirty="0">
                <a:hlinkClick r:id="rId2"/>
              </a:rPr>
              <a:t>利用者メニュー</a:t>
            </a:r>
            <a:r>
              <a:rPr lang="ja-JP" altLang="en-US" dirty="0"/>
              <a:t> </a:t>
            </a:r>
            <a:br>
              <a:rPr lang="en-US" altLang="ja-JP" dirty="0"/>
            </a:br>
            <a:r>
              <a:rPr lang="ja-JP" altLang="en-US" dirty="0"/>
              <a:t>  </a:t>
            </a:r>
            <a:r>
              <a:rPr lang="ja-JP" altLang="en-US" dirty="0">
                <a:sym typeface="Symbol" panose="05050102010706020507" pitchFamily="18" charset="2"/>
              </a:rPr>
              <a:t> </a:t>
            </a:r>
            <a:r>
              <a:rPr lang="en-US" altLang="ja-JP" dirty="0"/>
              <a:t>ECCS</a:t>
            </a:r>
            <a:r>
              <a:rPr lang="ja-JP" altLang="en-US" dirty="0"/>
              <a:t>クラウドメール </a:t>
            </a:r>
            <a:endParaRPr lang="en-US" altLang="ja-JP" dirty="0"/>
          </a:p>
          <a:p>
            <a:r>
              <a:rPr kumimoji="1" lang="ja-JP" altLang="en-US" dirty="0"/>
              <a:t>設定後、</a:t>
            </a:r>
            <a:r>
              <a:rPr kumimoji="1" lang="ja-JP" altLang="en-US" dirty="0">
                <a:solidFill>
                  <a:srgbClr val="FF00FF"/>
                </a:solidFill>
              </a:rPr>
              <a:t>反映まで</a:t>
            </a:r>
            <a:r>
              <a:rPr kumimoji="1" lang="en-US" altLang="ja-JP" dirty="0">
                <a:solidFill>
                  <a:srgbClr val="FF00FF"/>
                </a:solidFill>
              </a:rPr>
              <a:t>40</a:t>
            </a:r>
            <a:r>
              <a:rPr kumimoji="1" lang="ja-JP" altLang="en-US" dirty="0">
                <a:solidFill>
                  <a:srgbClr val="FF00FF"/>
                </a:solidFill>
              </a:rPr>
              <a:t>分</a:t>
            </a:r>
            <a:r>
              <a:rPr kumimoji="1" lang="ja-JP" altLang="en-US" dirty="0"/>
              <a:t>ほどかかります</a:t>
            </a:r>
            <a:endParaRPr kumimoji="1" lang="en-US" altLang="ja-JP" dirty="0"/>
          </a:p>
        </p:txBody>
      </p:sp>
      <p:sp>
        <p:nvSpPr>
          <p:cNvPr id="4" name="日付プレースホルダー 3">
            <a:extLst>
              <a:ext uri="{FF2B5EF4-FFF2-40B4-BE49-F238E27FC236}">
                <a16:creationId xmlns:a16="http://schemas.microsoft.com/office/drawing/2014/main" id="{A9DEDE3A-4B29-39C7-58CE-CB6E8DCB292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37E153B-BDC1-7868-BC53-01A3AD2630B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ECCA99-4403-64CD-5CD7-714C197CF4C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grpSp>
        <p:nvGrpSpPr>
          <p:cNvPr id="9" name="グループ化 8">
            <a:extLst>
              <a:ext uri="{FF2B5EF4-FFF2-40B4-BE49-F238E27FC236}">
                <a16:creationId xmlns:a16="http://schemas.microsoft.com/office/drawing/2014/main" id="{7AF0CF2B-C68D-7CAE-870B-F03182DF004F}"/>
              </a:ext>
            </a:extLst>
          </p:cNvPr>
          <p:cNvGrpSpPr/>
          <p:nvPr/>
        </p:nvGrpSpPr>
        <p:grpSpPr>
          <a:xfrm>
            <a:off x="4429828" y="5155429"/>
            <a:ext cx="2581730" cy="623484"/>
            <a:chOff x="6864110" y="4933008"/>
            <a:chExt cx="2581730" cy="623484"/>
          </a:xfrm>
        </p:grpSpPr>
        <p:sp>
          <p:nvSpPr>
            <p:cNvPr id="7" name="テキスト ボックス 6">
              <a:extLst>
                <a:ext uri="{FF2B5EF4-FFF2-40B4-BE49-F238E27FC236}">
                  <a16:creationId xmlns:a16="http://schemas.microsoft.com/office/drawing/2014/main" id="{0B22ACE1-058E-01BC-58E1-4C9ED5F3C4E5}"/>
                </a:ext>
              </a:extLst>
            </p:cNvPr>
            <p:cNvSpPr txBox="1"/>
            <p:nvPr/>
          </p:nvSpPr>
          <p:spPr>
            <a:xfrm>
              <a:off x="6864110" y="4933008"/>
              <a:ext cx="2313940" cy="461665"/>
            </a:xfrm>
            <a:prstGeom prst="rect">
              <a:avLst/>
            </a:prstGeom>
            <a:noFill/>
            <a:ln w="9525">
              <a:solidFill>
                <a:schemeClr val="tx1"/>
              </a:solidFill>
            </a:ln>
          </p:spPr>
          <p:txBody>
            <a:bodyPr wrap="square">
              <a:spAutoFit/>
            </a:bodyPr>
            <a:lstStyle/>
            <a:p>
              <a:r>
                <a:rPr kumimoji="1" lang="en-US" altLang="ja-JP" sz="2400" dirty="0"/>
                <a:t>utelecon google</a:t>
              </a:r>
              <a:endParaRPr lang="ja-JP" altLang="en-US" sz="2400" dirty="0"/>
            </a:p>
          </p:txBody>
        </p:sp>
        <p:pic>
          <p:nvPicPr>
            <p:cNvPr id="8" name="図 7" descr="アイコン&#10;&#10;自動的に生成された説明">
              <a:extLst>
                <a:ext uri="{FF2B5EF4-FFF2-40B4-BE49-F238E27FC236}">
                  <a16:creationId xmlns:a16="http://schemas.microsoft.com/office/drawing/2014/main" id="{C24360D1-F7C6-C256-4F72-2F6B24E34B9F}"/>
                </a:ext>
              </a:extLst>
            </p:cNvPr>
            <p:cNvPicPr>
              <a:picLocks noChangeAspect="1"/>
            </p:cNvPicPr>
            <p:nvPr/>
          </p:nvPicPr>
          <p:blipFill>
            <a:blip r:embed="rId3"/>
            <a:stretch>
              <a:fillRect/>
            </a:stretch>
          </p:blipFill>
          <p:spPr>
            <a:xfrm flipH="1">
              <a:off x="8910260" y="4938816"/>
              <a:ext cx="535580" cy="617676"/>
            </a:xfrm>
            <a:prstGeom prst="rect">
              <a:avLst/>
            </a:prstGeom>
          </p:spPr>
        </p:pic>
      </p:grpSp>
    </p:spTree>
    <p:extLst>
      <p:ext uri="{BB962C8B-B14F-4D97-AF65-F5344CB8AC3E}">
        <p14:creationId xmlns:p14="http://schemas.microsoft.com/office/powerpoint/2010/main" val="363027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a:t>
            </a:r>
            <a:r>
              <a:rPr kumimoji="1" lang="en-US" altLang="ja-JP"/>
              <a:t>: UTokyo </a:t>
            </a:r>
            <a:r>
              <a:rPr kumimoji="1" lang="en-US" altLang="ja-JP" dirty="0"/>
              <a:t>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4" y="3667125"/>
            <a:ext cx="7189642"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E7F446-CA48-8872-360B-2C7080FDA4B3}"/>
              </a:ext>
            </a:extLst>
          </p:cNvPr>
          <p:cNvSpPr txBox="1"/>
          <p:nvPr/>
        </p:nvSpPr>
        <p:spPr>
          <a:xfrm>
            <a:off x="3392905" y="4322911"/>
            <a:ext cx="7263527" cy="461665"/>
          </a:xfrm>
          <a:prstGeom prst="rect">
            <a:avLst/>
          </a:prstGeom>
          <a:noFill/>
        </p:spPr>
        <p:txBody>
          <a:bodyPr wrap="none" rtlCol="0">
            <a:spAutoFit/>
          </a:bodyPr>
          <a:lstStyle/>
          <a:p>
            <a:r>
              <a:rPr kumimoji="1" lang="ja-JP" altLang="en-US" sz="2400" dirty="0">
                <a:solidFill>
                  <a:srgbClr val="0070C0"/>
                </a:solidFill>
              </a:rPr>
              <a:t>ここでは飛ばして多要素認証の説明後に説明します</a:t>
            </a:r>
          </a:p>
        </p:txBody>
      </p:sp>
    </p:spTree>
    <p:extLst>
      <p:ext uri="{BB962C8B-B14F-4D97-AF65-F5344CB8AC3E}">
        <p14:creationId xmlns:p14="http://schemas.microsoft.com/office/powerpoint/2010/main" val="219822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3319247"/>
            <a:ext cx="4819650" cy="881277"/>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10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685800" y="2088291"/>
            <a:ext cx="10896600" cy="4169633"/>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a:t>
            </a:r>
            <a:r>
              <a:rPr lang="ja-JP" altLang="en-US" dirty="0"/>
              <a:t>対して</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lang="ja-JP" altLang="en-US" dirty="0"/>
              <a:t>参考</a:t>
            </a:r>
            <a:r>
              <a:rPr lang="en-US" altLang="ja-JP" dirty="0"/>
              <a:t>: 2024/03/05 </a:t>
            </a:r>
            <a:r>
              <a:rPr lang="ja-JP" altLang="en-US" dirty="0"/>
              <a:t>学内通知</a:t>
            </a:r>
            <a:r>
              <a:rPr lang="ja-JP" altLang="en-US" sz="2400" dirty="0">
                <a:solidFill>
                  <a:srgbClr val="0070C0"/>
                </a:solidFill>
              </a:rPr>
              <a:t>「フィッシングメール・標的型攻撃メール対策のために知っておくとよいこと </a:t>
            </a:r>
            <a:r>
              <a:rPr lang="en-US" altLang="ja-JP" sz="2400" dirty="0">
                <a:solidFill>
                  <a:srgbClr val="0070C0"/>
                </a:solidFill>
              </a:rPr>
              <a:t>(“what you should know to prevent phishing and targeted attacks”)</a:t>
            </a:r>
            <a:r>
              <a:rPr lang="ja-JP" altLang="en-US" sz="2400" dirty="0">
                <a:solidFill>
                  <a:srgbClr val="0070C0"/>
                </a:solidFill>
              </a:rPr>
              <a:t>」</a:t>
            </a:r>
            <a:endParaRPr lang="en-US" altLang="ja-JP" dirty="0">
              <a:solidFill>
                <a:srgbClr val="0070C0"/>
              </a:solidFill>
            </a:endParaRPr>
          </a:p>
          <a:p>
            <a:pPr lvl="1"/>
            <a:r>
              <a:rPr lang="en-US" altLang="ja-JP" dirty="0">
                <a:solidFill>
                  <a:schemeClr val="tx1"/>
                </a:solidFill>
                <a:hlinkClick r:id="rId2"/>
              </a:rPr>
              <a:t>UTokyo Portal</a:t>
            </a:r>
            <a:r>
              <a:rPr lang="ja-JP" altLang="en-US" dirty="0">
                <a:solidFill>
                  <a:schemeClr val="tx1"/>
                </a:solidFill>
              </a:rPr>
              <a:t>に行き                                               で検索</a:t>
            </a:r>
            <a:endParaRPr lang="en-US" altLang="ja-JP" dirty="0">
              <a:solidFill>
                <a:schemeClr val="tx1"/>
              </a:solidFill>
            </a:endParaRPr>
          </a:p>
          <a:p>
            <a:pPr lvl="1"/>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
        <p:nvSpPr>
          <p:cNvPr id="8" name="テキスト ボックス 7">
            <a:extLst>
              <a:ext uri="{FF2B5EF4-FFF2-40B4-BE49-F238E27FC236}">
                <a16:creationId xmlns:a16="http://schemas.microsoft.com/office/drawing/2014/main" id="{8ECA3632-55E2-BDF8-EEE7-0344EE18F994}"/>
              </a:ext>
            </a:extLst>
          </p:cNvPr>
          <p:cNvSpPr txBox="1"/>
          <p:nvPr/>
        </p:nvSpPr>
        <p:spPr>
          <a:xfrm>
            <a:off x="5210877" y="4983979"/>
            <a:ext cx="3856923" cy="461665"/>
          </a:xfrm>
          <a:prstGeom prst="rect">
            <a:avLst/>
          </a:prstGeom>
          <a:noFill/>
          <a:ln w="9525">
            <a:solidFill>
              <a:schemeClr val="tx1"/>
            </a:solidFill>
          </a:ln>
        </p:spPr>
        <p:txBody>
          <a:bodyPr wrap="square">
            <a:spAutoFit/>
          </a:bodyPr>
          <a:lstStyle/>
          <a:p>
            <a:r>
              <a:rPr lang="ja-JP" altLang="en-US" sz="2400" dirty="0"/>
              <a:t>フィッシング</a:t>
            </a:r>
            <a:r>
              <a:rPr kumimoji="1" lang="ja-JP" altLang="en-US" sz="2400" dirty="0"/>
              <a:t> 知っておく</a:t>
            </a:r>
            <a:endParaRPr lang="ja-JP" altLang="en-US" sz="2400" dirty="0"/>
          </a:p>
        </p:txBody>
      </p:sp>
      <p:sp>
        <p:nvSpPr>
          <p:cNvPr id="10" name="テキスト ボックス 9">
            <a:extLst>
              <a:ext uri="{FF2B5EF4-FFF2-40B4-BE49-F238E27FC236}">
                <a16:creationId xmlns:a16="http://schemas.microsoft.com/office/drawing/2014/main" id="{E1E023E2-3C5E-D7DC-444B-B30FD62E4524}"/>
              </a:ext>
            </a:extLst>
          </p:cNvPr>
          <p:cNvSpPr txBox="1"/>
          <p:nvPr/>
        </p:nvSpPr>
        <p:spPr>
          <a:xfrm>
            <a:off x="5210877" y="5544070"/>
            <a:ext cx="2942524" cy="461665"/>
          </a:xfrm>
          <a:prstGeom prst="rect">
            <a:avLst/>
          </a:prstGeom>
          <a:noFill/>
          <a:ln w="9525">
            <a:solidFill>
              <a:schemeClr val="tx1"/>
            </a:solidFill>
          </a:ln>
        </p:spPr>
        <p:txBody>
          <a:bodyPr wrap="square">
            <a:spAutoFit/>
          </a:bodyPr>
          <a:lstStyle/>
          <a:p>
            <a:r>
              <a:rPr lang="en-US" altLang="ja-JP" sz="2400" dirty="0"/>
              <a:t>should know phishing</a:t>
            </a:r>
            <a:endParaRPr lang="ja-JP" altLang="en-US" sz="2400" dirty="0"/>
          </a:p>
        </p:txBody>
      </p:sp>
    </p:spTree>
    <p:extLst>
      <p:ext uri="{BB962C8B-B14F-4D97-AF65-F5344CB8AC3E}">
        <p14:creationId xmlns:p14="http://schemas.microsoft.com/office/powerpoint/2010/main" val="78234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8"/>
            <a:ext cx="4870622"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157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752475" y="1828800"/>
            <a:ext cx="11439526" cy="5155096"/>
          </a:xfrm>
        </p:spPr>
        <p:txBody>
          <a:bodyPr>
            <a:normAutofit/>
          </a:bodyPr>
          <a:lstStyle/>
          <a:p>
            <a:r>
              <a:rPr lang="en-US" altLang="ja-JP" dirty="0">
                <a:hlinkClick r:id="rId2"/>
              </a:rPr>
              <a:t>Microsoft Authenticator</a:t>
            </a:r>
            <a:r>
              <a:rPr lang="ja-JP" altLang="en-US" dirty="0"/>
              <a:t>（</a:t>
            </a:r>
            <a:r>
              <a:rPr lang="ja-JP" altLang="en-US" sz="3600" dirty="0">
                <a:solidFill>
                  <a:srgbClr val="0070C0"/>
                </a:solidFill>
              </a:rPr>
              <a:t>推</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1058" y="276225"/>
            <a:ext cx="10809112" cy="6080125"/>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121058" y="240040"/>
            <a:ext cx="3697166" cy="523220"/>
          </a:xfrm>
          <a:prstGeom prst="rect">
            <a:avLst/>
          </a:prstGeom>
          <a:noFill/>
        </p:spPr>
        <p:txBody>
          <a:bodyPr wrap="none" rtlCol="0">
            <a:spAutoFit/>
          </a:bodyPr>
          <a:lstStyle/>
          <a:p>
            <a:r>
              <a:rPr lang="en-US" altLang="ja-JP" sz="2800" dirty="0">
                <a:solidFill>
                  <a:schemeClr val="bg1"/>
                </a:solidFill>
                <a:highlight>
                  <a:srgbClr val="000000"/>
                </a:highlight>
              </a:rPr>
              <a:t>Microsoft</a:t>
            </a:r>
            <a:r>
              <a:rPr lang="ja-JP" altLang="en-US" sz="2800" dirty="0">
                <a:solidFill>
                  <a:schemeClr val="bg1"/>
                </a:solidFill>
                <a:highlight>
                  <a:srgbClr val="000000"/>
                </a:highlight>
              </a:rPr>
              <a:t> </a:t>
            </a:r>
            <a:r>
              <a:rPr lang="en-US" altLang="ja-JP" sz="2800" dirty="0">
                <a:solidFill>
                  <a:schemeClr val="bg1"/>
                </a:solidFill>
                <a:highlight>
                  <a:srgbClr val="000000"/>
                </a:highlight>
              </a:rPr>
              <a:t>Authenticator</a:t>
            </a:r>
            <a:endParaRPr lang="ja-JP" altLang="en-US" sz="2800" dirty="0">
              <a:solidFill>
                <a:schemeClr val="bg1"/>
              </a:solidFill>
              <a:highlight>
                <a:srgbClr val="000000"/>
              </a:highlight>
            </a:endParaRPr>
          </a:p>
        </p:txBody>
      </p:sp>
      <p:sp>
        <p:nvSpPr>
          <p:cNvPr id="8" name="テキスト ボックス 7">
            <a:extLst>
              <a:ext uri="{FF2B5EF4-FFF2-40B4-BE49-F238E27FC236}">
                <a16:creationId xmlns:a16="http://schemas.microsoft.com/office/drawing/2014/main" id="{B697DEDD-7CDB-7FE6-2477-51047D5795AD}"/>
              </a:ext>
            </a:extLst>
          </p:cNvPr>
          <p:cNvSpPr txBox="1"/>
          <p:nvPr/>
        </p:nvSpPr>
        <p:spPr>
          <a:xfrm>
            <a:off x="4660106" y="365125"/>
            <a:ext cx="3150394" cy="369332"/>
          </a:xfrm>
          <a:prstGeom prst="rect">
            <a:avLst/>
          </a:prstGeom>
          <a:noFill/>
        </p:spPr>
        <p:txBody>
          <a:bodyPr wrap="square">
            <a:spAutoFit/>
          </a:bodyPr>
          <a:lstStyle/>
          <a:p>
            <a:r>
              <a:rPr lang="ja-JP" altLang="en-US" dirty="0">
                <a:hlinkClick r:id="rId5"/>
              </a:rPr>
              <a:t>https://youtu.be/q8Uh7o9qq_s</a:t>
            </a:r>
            <a:endParaRPr lang="en-US" altLang="ja-JP" dirty="0"/>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0478" y="136525"/>
            <a:ext cx="8300023" cy="6225016"/>
          </a:xfrm>
          <a:prstGeom prst="rect">
            <a:avLst/>
          </a:prstGeom>
        </p:spPr>
      </p:pic>
      <p:sp>
        <p:nvSpPr>
          <p:cNvPr id="7" name="テキスト ボックス 6">
            <a:extLst>
              <a:ext uri="{FF2B5EF4-FFF2-40B4-BE49-F238E27FC236}">
                <a16:creationId xmlns:a16="http://schemas.microsoft.com/office/drawing/2014/main" id="{25F7E729-9A7C-13B9-0F08-7CA242B23753}"/>
              </a:ext>
            </a:extLst>
          </p:cNvPr>
          <p:cNvSpPr txBox="1"/>
          <p:nvPr/>
        </p:nvSpPr>
        <p:spPr>
          <a:xfrm>
            <a:off x="1180856" y="225065"/>
            <a:ext cx="2188420" cy="523220"/>
          </a:xfrm>
          <a:prstGeom prst="rect">
            <a:avLst/>
          </a:prstGeom>
          <a:noFill/>
        </p:spPr>
        <p:txBody>
          <a:bodyPr wrap="none" rtlCol="0">
            <a:spAutoFit/>
          </a:bodyPr>
          <a:lstStyle/>
          <a:p>
            <a:r>
              <a:rPr lang="en-US" altLang="ja-JP" sz="2800" dirty="0">
                <a:solidFill>
                  <a:schemeClr val="bg1"/>
                </a:solidFill>
              </a:rPr>
              <a:t>SMS</a:t>
            </a:r>
            <a:r>
              <a:rPr lang="ja-JP" altLang="en-US" sz="2800" dirty="0">
                <a:solidFill>
                  <a:schemeClr val="bg1"/>
                </a:solidFill>
              </a:rPr>
              <a:t> （</a:t>
            </a:r>
            <a:r>
              <a:rPr lang="en-US" altLang="ja-JP" sz="2800" dirty="0">
                <a:solidFill>
                  <a:schemeClr val="bg1"/>
                </a:solidFill>
              </a:rPr>
              <a:t>6</a:t>
            </a:r>
            <a:r>
              <a:rPr lang="ja-JP" altLang="en-US" sz="2800" dirty="0">
                <a:solidFill>
                  <a:schemeClr val="bg1"/>
                </a:solidFill>
              </a:rPr>
              <a:t>桁）</a:t>
            </a:r>
          </a:p>
        </p:txBody>
      </p:sp>
      <p:sp>
        <p:nvSpPr>
          <p:cNvPr id="9" name="テキスト ボックス 8">
            <a:extLst>
              <a:ext uri="{FF2B5EF4-FFF2-40B4-BE49-F238E27FC236}">
                <a16:creationId xmlns:a16="http://schemas.microsoft.com/office/drawing/2014/main" id="{FC6F557A-01D3-05F5-5E94-9AEFDC26F49E}"/>
              </a:ext>
            </a:extLst>
          </p:cNvPr>
          <p:cNvSpPr txBox="1"/>
          <p:nvPr/>
        </p:nvSpPr>
        <p:spPr>
          <a:xfrm>
            <a:off x="1127714" y="542037"/>
            <a:ext cx="3407569" cy="369332"/>
          </a:xfrm>
          <a:prstGeom prst="rect">
            <a:avLst/>
          </a:prstGeom>
          <a:noFill/>
        </p:spPr>
        <p:txBody>
          <a:bodyPr wrap="square">
            <a:spAutoFit/>
          </a:bodyPr>
          <a:lstStyle/>
          <a:p>
            <a:r>
              <a:rPr lang="ja-JP" altLang="en-US" dirty="0">
                <a:hlinkClick r:id="rId5"/>
              </a:rPr>
              <a:t>https://youtu.be/GUKKp_2yNhU</a:t>
            </a:r>
            <a:endParaRPr lang="en-US" altLang="ja-JP" dirty="0"/>
          </a:p>
        </p:txBody>
      </p:sp>
    </p:spTree>
    <p:extLst>
      <p:ext uri="{BB962C8B-B14F-4D97-AF65-F5344CB8AC3E}">
        <p14:creationId xmlns:p14="http://schemas.microsoft.com/office/powerpoint/2010/main" val="4166195039"/>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78" y="176078"/>
            <a:ext cx="8422397" cy="6316797"/>
          </a:xfrm>
          <a:prstGeom prst="rect">
            <a:avLst/>
          </a:prstGeom>
        </p:spPr>
      </p:pic>
      <p:sp>
        <p:nvSpPr>
          <p:cNvPr id="12" name="テキスト ボックス 11">
            <a:extLst>
              <a:ext uri="{FF2B5EF4-FFF2-40B4-BE49-F238E27FC236}">
                <a16:creationId xmlns:a16="http://schemas.microsoft.com/office/drawing/2014/main" id="{E944644F-5EE2-0C53-9988-943A01468C20}"/>
              </a:ext>
            </a:extLst>
          </p:cNvPr>
          <p:cNvSpPr txBox="1"/>
          <p:nvPr/>
        </p:nvSpPr>
        <p:spPr>
          <a:xfrm>
            <a:off x="1098578" y="280521"/>
            <a:ext cx="3057247" cy="523220"/>
          </a:xfrm>
          <a:prstGeom prst="rect">
            <a:avLst/>
          </a:prstGeom>
          <a:noFill/>
        </p:spPr>
        <p:txBody>
          <a:bodyPr wrap="none" rtlCol="0">
            <a:spAutoFit/>
          </a:bodyPr>
          <a:lstStyle/>
          <a:p>
            <a:r>
              <a:rPr lang="ja-JP" altLang="en-US" sz="2800" dirty="0">
                <a:solidFill>
                  <a:schemeClr val="bg1"/>
                </a:solidFill>
              </a:rPr>
              <a:t>音声電話（携帯）</a:t>
            </a:r>
          </a:p>
        </p:txBody>
      </p:sp>
      <p:sp>
        <p:nvSpPr>
          <p:cNvPr id="7" name="テキスト ボックス 6">
            <a:extLst>
              <a:ext uri="{FF2B5EF4-FFF2-40B4-BE49-F238E27FC236}">
                <a16:creationId xmlns:a16="http://schemas.microsoft.com/office/drawing/2014/main" id="{75543A59-37EA-7DCC-CB6D-3083DED60701}"/>
              </a:ext>
            </a:extLst>
          </p:cNvPr>
          <p:cNvSpPr txBox="1"/>
          <p:nvPr/>
        </p:nvSpPr>
        <p:spPr>
          <a:xfrm>
            <a:off x="1138690" y="652547"/>
            <a:ext cx="3293269" cy="369332"/>
          </a:xfrm>
          <a:prstGeom prst="rect">
            <a:avLst/>
          </a:prstGeom>
          <a:noFill/>
        </p:spPr>
        <p:txBody>
          <a:bodyPr wrap="square">
            <a:spAutoFit/>
          </a:bodyPr>
          <a:lstStyle/>
          <a:p>
            <a:r>
              <a:rPr lang="ja-JP" altLang="en-US" dirty="0">
                <a:hlinkClick r:id="rId5"/>
              </a:rPr>
              <a:t>https://youtu.be/5QCnoXLSCrM</a:t>
            </a:r>
            <a:endParaRPr lang="en-US" altLang="ja-JP" dirty="0"/>
          </a:p>
        </p:txBody>
      </p:sp>
    </p:spTree>
    <p:extLst>
      <p:ext uri="{BB962C8B-B14F-4D97-AF65-F5344CB8AC3E}">
        <p14:creationId xmlns:p14="http://schemas.microsoft.com/office/powerpoint/2010/main" val="184925908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1550" y="136525"/>
            <a:ext cx="8309548" cy="6232160"/>
          </a:xfrm>
          <a:prstGeom prst="rect">
            <a:avLst/>
          </a:prstGeom>
        </p:spPr>
      </p:pic>
      <p:sp>
        <p:nvSpPr>
          <p:cNvPr id="13" name="テキスト ボックス 12">
            <a:extLst>
              <a:ext uri="{FF2B5EF4-FFF2-40B4-BE49-F238E27FC236}">
                <a16:creationId xmlns:a16="http://schemas.microsoft.com/office/drawing/2014/main" id="{828C3BA5-1459-733E-0D19-64A91148EEC3}"/>
              </a:ext>
            </a:extLst>
          </p:cNvPr>
          <p:cNvSpPr txBox="1"/>
          <p:nvPr/>
        </p:nvSpPr>
        <p:spPr>
          <a:xfrm>
            <a:off x="1152525" y="227705"/>
            <a:ext cx="2509790" cy="523220"/>
          </a:xfrm>
          <a:prstGeom prst="rect">
            <a:avLst/>
          </a:prstGeom>
          <a:noFill/>
        </p:spPr>
        <p:txBody>
          <a:bodyPr wrap="none" rtlCol="0">
            <a:spAutoFit/>
          </a:bodyPr>
          <a:lstStyle/>
          <a:p>
            <a:r>
              <a:rPr lang="en-US" altLang="ja-JP" sz="2800" dirty="0">
                <a:solidFill>
                  <a:schemeClr val="bg1"/>
                </a:solidFill>
              </a:rPr>
              <a:t>Google</a:t>
            </a:r>
            <a:r>
              <a:rPr lang="ja-JP" altLang="en-US" sz="2800" dirty="0">
                <a:solidFill>
                  <a:schemeClr val="bg1"/>
                </a:solidFill>
              </a:rPr>
              <a:t>（</a:t>
            </a:r>
            <a:r>
              <a:rPr lang="en-US" altLang="ja-JP" sz="2800" dirty="0">
                <a:solidFill>
                  <a:schemeClr val="bg1"/>
                </a:solidFill>
              </a:rPr>
              <a:t>6</a:t>
            </a:r>
            <a:r>
              <a:rPr lang="ja-JP" altLang="en-US" sz="2800" dirty="0">
                <a:solidFill>
                  <a:schemeClr val="bg1"/>
                </a:solidFill>
              </a:rPr>
              <a:t>桁）</a:t>
            </a:r>
          </a:p>
        </p:txBody>
      </p:sp>
      <p:sp>
        <p:nvSpPr>
          <p:cNvPr id="7" name="テキスト ボックス 6">
            <a:extLst>
              <a:ext uri="{FF2B5EF4-FFF2-40B4-BE49-F238E27FC236}">
                <a16:creationId xmlns:a16="http://schemas.microsoft.com/office/drawing/2014/main" id="{69FA6158-9954-9793-F220-7ABF59CA4370}"/>
              </a:ext>
            </a:extLst>
          </p:cNvPr>
          <p:cNvSpPr txBox="1"/>
          <p:nvPr/>
        </p:nvSpPr>
        <p:spPr>
          <a:xfrm>
            <a:off x="1152525" y="610193"/>
            <a:ext cx="3169444" cy="369332"/>
          </a:xfrm>
          <a:prstGeom prst="rect">
            <a:avLst/>
          </a:prstGeom>
          <a:noFill/>
        </p:spPr>
        <p:txBody>
          <a:bodyPr wrap="square">
            <a:spAutoFit/>
          </a:bodyPr>
          <a:lstStyle/>
          <a:p>
            <a:r>
              <a:rPr lang="ja-JP" altLang="en-US" dirty="0">
                <a:hlinkClick r:id="rId5"/>
              </a:rPr>
              <a:t>https://youtu.be/Dwcfbs6R6Ac</a:t>
            </a:r>
            <a:endParaRPr lang="en-US" altLang="ja-JP" dirty="0"/>
          </a:p>
        </p:txBody>
      </p:sp>
    </p:spTree>
    <p:extLst>
      <p:ext uri="{BB962C8B-B14F-4D97-AF65-F5344CB8AC3E}">
        <p14:creationId xmlns:p14="http://schemas.microsoft.com/office/powerpoint/2010/main" val="2801116452"/>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lang="ja-JP" altLang="en-US" dirty="0"/>
              <a:t>はて自分は</a:t>
            </a:r>
            <a:r>
              <a:rPr kumimoji="1" lang="ja-JP" altLang="en-US" dirty="0"/>
              <a:t>多要素認証を使ってるの</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CFB7F1C4-177B-2FA5-1241-088B793F5CF2}"/>
              </a:ext>
            </a:extLst>
          </p:cNvPr>
          <p:cNvPicPr>
            <a:picLocks noChangeAspect="1"/>
          </p:cNvPicPr>
          <p:nvPr/>
        </p:nvPicPr>
        <p:blipFill>
          <a:blip r:embed="rId2"/>
          <a:stretch>
            <a:fillRect/>
          </a:stretch>
        </p:blipFill>
        <p:spPr>
          <a:xfrm>
            <a:off x="6474718" y="2436074"/>
            <a:ext cx="5631557" cy="3711575"/>
          </a:xfrm>
          <a:prstGeom prst="rect">
            <a:avLst/>
          </a:prstGeom>
        </p:spPr>
      </p:pic>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276447" y="1769315"/>
            <a:ext cx="7391178" cy="4169633"/>
          </a:xfrm>
        </p:spPr>
        <p:txBody>
          <a:bodyPr>
            <a:normAutofit/>
          </a:bodyPr>
          <a:lstStyle/>
          <a:p>
            <a:r>
              <a:rPr lang="en-US" altLang="ja-JP" dirty="0">
                <a:hlinkClick r:id="rId3"/>
              </a:rPr>
              <a:t>UTokyo Account</a:t>
            </a:r>
            <a:r>
              <a:rPr lang="ja-JP" altLang="en-US" dirty="0">
                <a:hlinkClick r:id="rId3"/>
              </a:rPr>
              <a:t>利用者メニュー </a:t>
            </a:r>
            <a:r>
              <a:rPr lang="ja-JP" altLang="en-US" dirty="0">
                <a:sym typeface="Symbol" panose="05050102010706020507" pitchFamily="18" charset="2"/>
              </a:rPr>
              <a:t> </a:t>
            </a:r>
            <a:r>
              <a:rPr lang="ja-JP" altLang="en-US" dirty="0"/>
              <a:t>多要素認証利用申請で</a:t>
            </a:r>
            <a:r>
              <a:rPr lang="ja-JP" altLang="en-US" dirty="0">
                <a:solidFill>
                  <a:srgbClr val="0070C0"/>
                </a:solidFill>
              </a:rPr>
              <a:t>「多要素認証を利用する」が「はい」</a:t>
            </a:r>
            <a:r>
              <a:rPr lang="ja-JP" altLang="en-US" dirty="0"/>
              <a:t>になっていれば使っています</a:t>
            </a:r>
            <a:endParaRPr lang="en-US" altLang="ja-JP" dirty="0"/>
          </a:p>
          <a:p>
            <a:r>
              <a:rPr lang="ja-JP" altLang="en-US" dirty="0"/>
              <a:t>いなければ</a:t>
            </a:r>
            <a:r>
              <a:rPr lang="ja-JP" altLang="en-US" dirty="0">
                <a:solidFill>
                  <a:srgbClr val="FF00FF"/>
                </a:solidFill>
              </a:rPr>
              <a:t>先に設定を終えてから</a:t>
            </a:r>
            <a:r>
              <a:rPr lang="ja-JP" altLang="en-US" dirty="0"/>
              <a:t>ここに戻り</a:t>
            </a:r>
            <a:r>
              <a:rPr lang="ja-JP" altLang="en-US" dirty="0">
                <a:solidFill>
                  <a:srgbClr val="0070C0"/>
                </a:solidFill>
              </a:rPr>
              <a:t>「はい」「保存」</a:t>
            </a:r>
            <a:r>
              <a:rPr lang="ja-JP" altLang="en-US" dirty="0"/>
              <a:t>してください</a:t>
            </a:r>
            <a:endParaRPr lang="en-US" altLang="ja-JP" dirty="0"/>
          </a:p>
        </p:txBody>
      </p:sp>
      <p:sp>
        <p:nvSpPr>
          <p:cNvPr id="7" name="正方形/長方形 6">
            <a:extLst>
              <a:ext uri="{FF2B5EF4-FFF2-40B4-BE49-F238E27FC236}">
                <a16:creationId xmlns:a16="http://schemas.microsoft.com/office/drawing/2014/main" id="{A83A4A83-48ED-93ED-6D75-FE4519080A2B}"/>
              </a:ext>
            </a:extLst>
          </p:cNvPr>
          <p:cNvSpPr/>
          <p:nvPr/>
        </p:nvSpPr>
        <p:spPr>
          <a:xfrm>
            <a:off x="8010525" y="5076825"/>
            <a:ext cx="1428750" cy="3333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927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36</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523875" y="2506662"/>
            <a:ext cx="6307176" cy="4351338"/>
          </a:xfrm>
        </p:spPr>
        <p:txBody>
          <a:bodyPr/>
          <a:lstStyle/>
          <a:p>
            <a:r>
              <a:rPr kumimoji="1" lang="en-US" altLang="ja-JP" dirty="0"/>
              <a:t>utelecon</a:t>
            </a:r>
            <a:r>
              <a:rPr kumimoji="1" lang="ja-JP" altLang="en-US" dirty="0"/>
              <a:t>ページに沿って設定ください</a:t>
            </a:r>
            <a:endParaRPr kumimoji="1" lang="en-US" altLang="ja-JP" dirty="0"/>
          </a:p>
          <a:p>
            <a:r>
              <a:rPr lang="ja-JP" altLang="en-US" dirty="0"/>
              <a:t>お時間の余裕のある時にゆっくりやってください</a:t>
            </a:r>
            <a:endParaRPr lang="en-US" altLang="ja-JP" dirty="0"/>
          </a:p>
          <a:p>
            <a:pPr lvl="1"/>
            <a:r>
              <a:rPr kumimoji="1" lang="ja-JP" altLang="en-US" dirty="0"/>
              <a:t>作業そのもの </a:t>
            </a:r>
            <a:r>
              <a:rPr kumimoji="1" lang="en-US" altLang="ja-JP" dirty="0"/>
              <a:t>20 </a:t>
            </a:r>
            <a:r>
              <a:rPr kumimoji="1" lang="ja-JP" altLang="en-US" dirty="0"/>
              <a:t>分</a:t>
            </a:r>
            <a:r>
              <a:rPr kumimoji="1" lang="en-US" altLang="ja-JP" dirty="0"/>
              <a:t>?</a:t>
            </a:r>
          </a:p>
          <a:p>
            <a:pPr lvl="1"/>
            <a:r>
              <a:rPr lang="ja-JP" altLang="en-US" dirty="0"/>
              <a:t>有効化されるまでの待ち時間最大</a:t>
            </a:r>
            <a:r>
              <a:rPr lang="en-US" altLang="ja-JP" dirty="0"/>
              <a:t>40</a:t>
            </a:r>
            <a:r>
              <a:rPr lang="ja-JP" altLang="en-US" dirty="0"/>
              <a:t>分</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991539" y="1751480"/>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2"/>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195548"/>
            <a:ext cx="5381625"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251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10C43-EB29-7F66-DD5E-F17ECE5CE8DB}"/>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886B6B5D-FA2E-AF3F-89D8-4D4C55802E27}"/>
              </a:ext>
            </a:extLst>
          </p:cNvPr>
          <p:cNvSpPr>
            <a:spLocks noGrp="1"/>
          </p:cNvSpPr>
          <p:nvPr>
            <p:ph idx="1"/>
          </p:nvPr>
        </p:nvSpPr>
        <p:spPr/>
        <p:txBody>
          <a:bodyPr/>
          <a:lstStyle/>
          <a:p>
            <a:r>
              <a:rPr kumimoji="1" lang="ja-JP" altLang="en-US" dirty="0"/>
              <a:t>見た目としてはこれまでの</a:t>
            </a:r>
            <a:r>
              <a:rPr kumimoji="1" lang="ja-JP" altLang="en-US" dirty="0">
                <a:solidFill>
                  <a:srgbClr val="0070C0"/>
                </a:solidFill>
              </a:rPr>
              <a:t>「パスワード＋何か」</a:t>
            </a:r>
            <a:r>
              <a:rPr kumimoji="1" lang="ja-JP" altLang="en-US" dirty="0"/>
              <a:t>による認証の</a:t>
            </a:r>
            <a:r>
              <a:rPr kumimoji="1" lang="ja-JP" altLang="en-US" dirty="0">
                <a:solidFill>
                  <a:srgbClr val="0070C0"/>
                </a:solidFill>
              </a:rPr>
              <a:t>「パスワード」</a:t>
            </a:r>
            <a:r>
              <a:rPr kumimoji="1" lang="ja-JP" altLang="en-US" dirty="0"/>
              <a:t>を不要にしたもの</a:t>
            </a:r>
            <a:endParaRPr kumimoji="1" lang="en-US" altLang="ja-JP" dirty="0"/>
          </a:p>
          <a:p>
            <a:r>
              <a:rPr lang="ja-JP" altLang="en-US" dirty="0"/>
              <a:t>利点</a:t>
            </a:r>
            <a:endParaRPr lang="en-US" altLang="ja-JP" dirty="0"/>
          </a:p>
          <a:p>
            <a:pPr lvl="1"/>
            <a:r>
              <a:rPr lang="ja-JP" altLang="en-US" dirty="0"/>
              <a:t>サインイン</a:t>
            </a:r>
            <a:r>
              <a:rPr kumimoji="1" lang="ja-JP" altLang="en-US" dirty="0"/>
              <a:t>の手間が減る</a:t>
            </a:r>
            <a:endParaRPr kumimoji="1" lang="en-US" altLang="ja-JP" dirty="0"/>
          </a:p>
          <a:p>
            <a:pPr lvl="1"/>
            <a:r>
              <a:rPr lang="ja-JP" altLang="en-US" dirty="0"/>
              <a:t>パスワード入力をしないのでフィッシングによるパスワード詐取のリスクが減る</a:t>
            </a:r>
            <a:endParaRPr lang="en-US" altLang="ja-JP" dirty="0"/>
          </a:p>
          <a:p>
            <a:pPr lvl="2"/>
            <a:r>
              <a:rPr lang="ja-JP" altLang="en-US" dirty="0"/>
              <a:t>もちろん、パスワード入力を促されたら変だと気付く必要はある</a:t>
            </a:r>
            <a:endParaRPr kumimoji="1" lang="en-US" altLang="ja-JP" dirty="0"/>
          </a:p>
        </p:txBody>
      </p:sp>
      <p:sp>
        <p:nvSpPr>
          <p:cNvPr id="4" name="日付プレースホルダー 3">
            <a:extLst>
              <a:ext uri="{FF2B5EF4-FFF2-40B4-BE49-F238E27FC236}">
                <a16:creationId xmlns:a16="http://schemas.microsoft.com/office/drawing/2014/main" id="{F965589B-4FF2-CFFA-7C9F-203CFFF83631}"/>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527448B-8339-CDB7-61A9-9BBA8DE242A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ECCDF4D-1F1B-9EF8-CF8E-4735C923B237}"/>
              </a:ext>
            </a:extLst>
          </p:cNvPr>
          <p:cNvSpPr>
            <a:spLocks noGrp="1"/>
          </p:cNvSpPr>
          <p:nvPr>
            <p:ph type="sldNum" sz="quarter" idx="12"/>
          </p:nvPr>
        </p:nvSpPr>
        <p:spPr/>
        <p:txBody>
          <a:bodyPr/>
          <a:lstStyle/>
          <a:p>
            <a:fld id="{55E32C41-2E12-F042-B05A-CBC2BA75F68F}" type="slidenum">
              <a:rPr kumimoji="1" lang="ja-JP" altLang="en-US" smtClean="0"/>
              <a:t>39</a:t>
            </a:fld>
            <a:endParaRPr kumimoji="1" lang="ja-JP" altLang="en-US"/>
          </a:p>
        </p:txBody>
      </p:sp>
    </p:spTree>
    <p:extLst>
      <p:ext uri="{BB962C8B-B14F-4D97-AF65-F5344CB8AC3E}">
        <p14:creationId xmlns:p14="http://schemas.microsoft.com/office/powerpoint/2010/main" val="38560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A549F-E446-02D8-7EBD-F9AB5A1588D8}"/>
              </a:ext>
            </a:extLst>
          </p:cNvPr>
          <p:cNvSpPr>
            <a:spLocks noGrp="1"/>
          </p:cNvSpPr>
          <p:nvPr>
            <p:ph type="title"/>
          </p:nvPr>
        </p:nvSpPr>
        <p:spPr/>
        <p:txBody>
          <a:bodyPr/>
          <a:lstStyle/>
          <a:p>
            <a:r>
              <a:rPr kumimoji="1" lang="en-US" altLang="ja-JP" dirty="0"/>
              <a:t>utelecon</a:t>
            </a:r>
            <a:r>
              <a:rPr kumimoji="1" lang="ja-JP" altLang="en-US" dirty="0"/>
              <a:t>について</a:t>
            </a:r>
          </a:p>
        </p:txBody>
      </p:sp>
      <p:sp>
        <p:nvSpPr>
          <p:cNvPr id="3" name="コンテンツ プレースホルダー 2">
            <a:extLst>
              <a:ext uri="{FF2B5EF4-FFF2-40B4-BE49-F238E27FC236}">
                <a16:creationId xmlns:a16="http://schemas.microsoft.com/office/drawing/2014/main" id="{62B45991-25E2-3107-C54D-FA76D01530A1}"/>
              </a:ext>
            </a:extLst>
          </p:cNvPr>
          <p:cNvSpPr>
            <a:spLocks noGrp="1"/>
          </p:cNvSpPr>
          <p:nvPr>
            <p:ph idx="1"/>
          </p:nvPr>
        </p:nvSpPr>
        <p:spPr/>
        <p:txBody>
          <a:bodyPr/>
          <a:lstStyle/>
          <a:p>
            <a:r>
              <a:rPr kumimoji="1" lang="ja-JP" altLang="en-US" dirty="0"/>
              <a:t>東京大学の</a:t>
            </a:r>
            <a:r>
              <a:rPr kumimoji="1" lang="en-US" altLang="ja-JP" dirty="0"/>
              <a:t>IT</a:t>
            </a:r>
            <a:r>
              <a:rPr kumimoji="1" lang="ja-JP" altLang="en-US" dirty="0"/>
              <a:t>をわかりやすく説明、サポートすることを目指しています</a:t>
            </a:r>
            <a:endParaRPr kumimoji="1" lang="en-US" altLang="ja-JP" dirty="0"/>
          </a:p>
          <a:p>
            <a:r>
              <a:rPr lang="ja-JP" altLang="en-US" dirty="0"/>
              <a:t>教職員と学生が日々活躍しています</a:t>
            </a:r>
            <a:endParaRPr lang="en-US" altLang="ja-JP" dirty="0"/>
          </a:p>
          <a:p>
            <a:r>
              <a:rPr kumimoji="1" lang="en-US" altLang="ja-JP" dirty="0"/>
              <a:t>utelecon</a:t>
            </a:r>
            <a:r>
              <a:rPr kumimoji="1" lang="ja-JP" altLang="en-US" dirty="0">
                <a:hlinkClick r:id="rId2"/>
              </a:rPr>
              <a:t>紹介</a:t>
            </a:r>
            <a:r>
              <a:rPr kumimoji="1" lang="ja-JP" altLang="en-US" dirty="0"/>
              <a:t>と</a:t>
            </a:r>
            <a:r>
              <a:rPr kumimoji="1" lang="ja-JP" altLang="en-US" dirty="0">
                <a:hlinkClick r:id="rId3"/>
              </a:rPr>
              <a:t>活動理念・目的</a:t>
            </a:r>
            <a:r>
              <a:rPr kumimoji="1" lang="ja-JP" altLang="en-US" dirty="0"/>
              <a:t>もご覧ください</a:t>
            </a:r>
          </a:p>
        </p:txBody>
      </p:sp>
      <p:sp>
        <p:nvSpPr>
          <p:cNvPr id="4" name="日付プレースホルダー 3">
            <a:extLst>
              <a:ext uri="{FF2B5EF4-FFF2-40B4-BE49-F238E27FC236}">
                <a16:creationId xmlns:a16="http://schemas.microsoft.com/office/drawing/2014/main" id="{8E3EAE6A-8A32-B0A7-CA37-E30440F47BF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CCDB0F-0E90-F3BC-3C66-0E74725E132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8B56E64-A7C1-AD0F-6FD9-6721DE422471}"/>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346983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2E043-6C53-F151-A484-D7E30A41EFF1}"/>
              </a:ext>
            </a:extLst>
          </p:cNvPr>
          <p:cNvSpPr>
            <a:spLocks noGrp="1"/>
          </p:cNvSpPr>
          <p:nvPr>
            <p:ph type="title"/>
          </p:nvPr>
        </p:nvSpPr>
        <p:spPr/>
        <p:txBody>
          <a:bodyPr/>
          <a:lstStyle/>
          <a:p>
            <a:r>
              <a:rPr kumimoji="1" lang="ja-JP" altLang="en-US" dirty="0"/>
              <a:t>パスワードレス認証具体的な方法</a:t>
            </a:r>
          </a:p>
        </p:txBody>
      </p:sp>
      <p:sp>
        <p:nvSpPr>
          <p:cNvPr id="3" name="コンテンツ プレースホルダー 2">
            <a:extLst>
              <a:ext uri="{FF2B5EF4-FFF2-40B4-BE49-F238E27FC236}">
                <a16:creationId xmlns:a16="http://schemas.microsoft.com/office/drawing/2014/main" id="{7DD6F184-FD37-7D57-1E39-BB67ADC1BBED}"/>
              </a:ext>
            </a:extLst>
          </p:cNvPr>
          <p:cNvSpPr>
            <a:spLocks noGrp="1"/>
          </p:cNvSpPr>
          <p:nvPr>
            <p:ph idx="1"/>
          </p:nvPr>
        </p:nvSpPr>
        <p:spPr/>
        <p:txBody>
          <a:bodyPr/>
          <a:lstStyle/>
          <a:p>
            <a:r>
              <a:rPr kumimoji="1" lang="ja-JP" altLang="en-US" dirty="0"/>
              <a:t>方法</a:t>
            </a:r>
            <a:r>
              <a:rPr kumimoji="1" lang="en-US" altLang="ja-JP" dirty="0"/>
              <a:t>1</a:t>
            </a:r>
            <a:r>
              <a:rPr kumimoji="1" lang="ja-JP" altLang="en-US" dirty="0"/>
              <a:t>：</a:t>
            </a:r>
            <a:r>
              <a:rPr kumimoji="1" lang="en-US" altLang="ja-JP" dirty="0"/>
              <a:t>Microsoft Authenticator</a:t>
            </a:r>
            <a:r>
              <a:rPr kumimoji="1" lang="ja-JP" altLang="en-US" dirty="0"/>
              <a:t>アプリで（</a:t>
            </a:r>
            <a:r>
              <a:rPr kumimoji="1" lang="ja-JP" altLang="en-US" dirty="0">
                <a:solidFill>
                  <a:srgbClr val="0070C0"/>
                </a:solidFill>
              </a:rPr>
              <a:t>推</a:t>
            </a:r>
            <a:r>
              <a:rPr kumimoji="1" lang="ja-JP" altLang="en-US" dirty="0"/>
              <a:t>）</a:t>
            </a:r>
            <a:endParaRPr kumimoji="1" lang="en-US" altLang="ja-JP" dirty="0"/>
          </a:p>
          <a:p>
            <a:r>
              <a:rPr lang="ja-JP" altLang="en-US" dirty="0"/>
              <a:t>方法</a:t>
            </a:r>
            <a:r>
              <a:rPr lang="en-US" altLang="ja-JP" dirty="0"/>
              <a:t>2</a:t>
            </a:r>
            <a:r>
              <a:rPr lang="ja-JP" altLang="en-US" dirty="0"/>
              <a:t>：</a:t>
            </a:r>
            <a:r>
              <a:rPr lang="en-US" altLang="ja-JP" dirty="0"/>
              <a:t>FIDO</a:t>
            </a:r>
            <a:r>
              <a:rPr lang="ja-JP" altLang="en-US" dirty="0"/>
              <a:t>セキュリティキーで</a:t>
            </a:r>
            <a:r>
              <a:rPr kumimoji="1" lang="ja-JP" altLang="en-US" sz="3200" dirty="0"/>
              <a:t>（</a:t>
            </a:r>
            <a:r>
              <a:rPr kumimoji="1" lang="ja-JP" altLang="en-US" sz="3200" dirty="0">
                <a:solidFill>
                  <a:srgbClr val="0070C0"/>
                </a:solidFill>
              </a:rPr>
              <a:t>推</a:t>
            </a:r>
            <a:r>
              <a:rPr kumimoji="1" lang="ja-JP" altLang="en-US" sz="3200" dirty="0"/>
              <a:t>）</a:t>
            </a:r>
            <a:endParaRPr lang="en-US" altLang="ja-JP" dirty="0"/>
          </a:p>
        </p:txBody>
      </p:sp>
      <p:sp>
        <p:nvSpPr>
          <p:cNvPr id="4" name="日付プレースホルダー 3">
            <a:extLst>
              <a:ext uri="{FF2B5EF4-FFF2-40B4-BE49-F238E27FC236}">
                <a16:creationId xmlns:a16="http://schemas.microsoft.com/office/drawing/2014/main" id="{FABFBC3E-69E9-A953-F406-4F68DE133D8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5A0C159-F7F6-FA7F-EB4E-E23C3F7481C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0AD1379-DE9A-EFFE-491E-03F351C3083D}"/>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grpSp>
        <p:nvGrpSpPr>
          <p:cNvPr id="7" name="グループ化 6">
            <a:extLst>
              <a:ext uri="{FF2B5EF4-FFF2-40B4-BE49-F238E27FC236}">
                <a16:creationId xmlns:a16="http://schemas.microsoft.com/office/drawing/2014/main" id="{42DDF23B-253C-CC31-FDFD-47AC9A26F744}"/>
              </a:ext>
            </a:extLst>
          </p:cNvPr>
          <p:cNvGrpSpPr/>
          <p:nvPr/>
        </p:nvGrpSpPr>
        <p:grpSpPr>
          <a:xfrm>
            <a:off x="4038600" y="3980974"/>
            <a:ext cx="4920049" cy="617676"/>
            <a:chOff x="1374140" y="1684993"/>
            <a:chExt cx="5105400" cy="617676"/>
          </a:xfrm>
        </p:grpSpPr>
        <p:sp>
          <p:nvSpPr>
            <p:cNvPr id="8" name="テキスト ボックス 7">
              <a:hlinkClick r:id="rId2"/>
              <a:extLst>
                <a:ext uri="{FF2B5EF4-FFF2-40B4-BE49-F238E27FC236}">
                  <a16:creationId xmlns:a16="http://schemas.microsoft.com/office/drawing/2014/main" id="{60620A04-7C67-C8CD-7EA2-E62D95ABED4B}"/>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9" name="図 8" descr="アイコン&#10;&#10;自動的に生成された説明">
              <a:extLst>
                <a:ext uri="{FF2B5EF4-FFF2-40B4-BE49-F238E27FC236}">
                  <a16:creationId xmlns:a16="http://schemas.microsoft.com/office/drawing/2014/main" id="{18C12E1D-DEDB-76C1-4AD3-9A27210D2536}"/>
                </a:ext>
              </a:extLst>
            </p:cNvPr>
            <p:cNvPicPr>
              <a:picLocks noChangeAspect="1"/>
            </p:cNvPicPr>
            <p:nvPr/>
          </p:nvPicPr>
          <p:blipFill>
            <a:blip r:embed="rId3"/>
            <a:stretch>
              <a:fillRect/>
            </a:stretch>
          </p:blipFill>
          <p:spPr>
            <a:xfrm flipH="1">
              <a:off x="5941901" y="1684993"/>
              <a:ext cx="535580" cy="617676"/>
            </a:xfrm>
            <a:prstGeom prst="rect">
              <a:avLst/>
            </a:prstGeom>
          </p:spPr>
        </p:pic>
      </p:grpSp>
      <p:grpSp>
        <p:nvGrpSpPr>
          <p:cNvPr id="10" name="グループ化 9">
            <a:extLst>
              <a:ext uri="{FF2B5EF4-FFF2-40B4-BE49-F238E27FC236}">
                <a16:creationId xmlns:a16="http://schemas.microsoft.com/office/drawing/2014/main" id="{43C0CC68-6D55-456F-9841-96263AFCAFAC}"/>
              </a:ext>
            </a:extLst>
          </p:cNvPr>
          <p:cNvGrpSpPr/>
          <p:nvPr/>
        </p:nvGrpSpPr>
        <p:grpSpPr>
          <a:xfrm>
            <a:off x="4038600" y="4778037"/>
            <a:ext cx="4920049" cy="617676"/>
            <a:chOff x="1374140" y="1684993"/>
            <a:chExt cx="5105400" cy="617676"/>
          </a:xfrm>
        </p:grpSpPr>
        <p:sp>
          <p:nvSpPr>
            <p:cNvPr id="11" name="テキスト ボックス 10">
              <a:hlinkClick r:id="rId2"/>
              <a:extLst>
                <a:ext uri="{FF2B5EF4-FFF2-40B4-BE49-F238E27FC236}">
                  <a16:creationId xmlns:a16="http://schemas.microsoft.com/office/drawing/2014/main" id="{5D886267-1946-F46B-5271-27B38630BEFA}"/>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12" name="図 11" descr="アイコン&#10;&#10;自動的に生成された説明">
              <a:extLst>
                <a:ext uri="{FF2B5EF4-FFF2-40B4-BE49-F238E27FC236}">
                  <a16:creationId xmlns:a16="http://schemas.microsoft.com/office/drawing/2014/main" id="{45262110-F4E5-FA6A-45A8-6F0A498E2767}"/>
                </a:ext>
              </a:extLst>
            </p:cNvPr>
            <p:cNvPicPr>
              <a:picLocks noChangeAspect="1"/>
            </p:cNvPicPr>
            <p:nvPr/>
          </p:nvPicPr>
          <p:blipFill>
            <a:blip r:embed="rId3"/>
            <a:stretch>
              <a:fillRect/>
            </a:stretch>
          </p:blipFill>
          <p:spPr>
            <a:xfrm flipH="1">
              <a:off x="5941901" y="1684993"/>
              <a:ext cx="535580" cy="617676"/>
            </a:xfrm>
            <a:prstGeom prst="rect">
              <a:avLst/>
            </a:prstGeom>
          </p:spPr>
        </p:pic>
      </p:grpSp>
    </p:spTree>
    <p:extLst>
      <p:ext uri="{BB962C8B-B14F-4D97-AF65-F5344CB8AC3E}">
        <p14:creationId xmlns:p14="http://schemas.microsoft.com/office/powerpoint/2010/main" val="350897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B97C5-7FE6-FEF1-3EB3-4F1E80A2CCD3}"/>
              </a:ext>
            </a:extLst>
          </p:cNvPr>
          <p:cNvSpPr>
            <a:spLocks noGrp="1"/>
          </p:cNvSpPr>
          <p:nvPr>
            <p:ph type="title"/>
          </p:nvPr>
        </p:nvSpPr>
        <p:spPr/>
        <p:txBody>
          <a:bodyPr/>
          <a:lstStyle/>
          <a:p>
            <a:r>
              <a:rPr lang="ja-JP" altLang="en-US" dirty="0"/>
              <a:t>方法</a:t>
            </a:r>
            <a:r>
              <a:rPr lang="en-US" altLang="ja-JP" dirty="0"/>
              <a:t>1: </a:t>
            </a:r>
            <a:r>
              <a:rPr kumimoji="1" lang="en-US" altLang="ja-JP" dirty="0"/>
              <a:t>Microsoft Authenticator</a:t>
            </a:r>
            <a:r>
              <a:rPr kumimoji="1" lang="ja-JP" altLang="en-US" dirty="0"/>
              <a:t>アプリで</a:t>
            </a:r>
          </a:p>
        </p:txBody>
      </p:sp>
      <p:sp>
        <p:nvSpPr>
          <p:cNvPr id="3" name="コンテンツ プレースホルダー 2">
            <a:extLst>
              <a:ext uri="{FF2B5EF4-FFF2-40B4-BE49-F238E27FC236}">
                <a16:creationId xmlns:a16="http://schemas.microsoft.com/office/drawing/2014/main" id="{64877B32-4B90-27CF-2F32-50518D7EEEF3}"/>
              </a:ext>
            </a:extLst>
          </p:cNvPr>
          <p:cNvSpPr>
            <a:spLocks noGrp="1"/>
          </p:cNvSpPr>
          <p:nvPr>
            <p:ph idx="1"/>
          </p:nvPr>
        </p:nvSpPr>
        <p:spPr>
          <a:xfrm>
            <a:off x="210065" y="1825625"/>
            <a:ext cx="11738919" cy="4351338"/>
          </a:xfrm>
        </p:spPr>
        <p:txBody>
          <a:bodyPr/>
          <a:lstStyle/>
          <a:p>
            <a:r>
              <a:rPr kumimoji="1" lang="ja-JP" altLang="en-US" dirty="0"/>
              <a:t>設定方法：</a:t>
            </a:r>
            <a:r>
              <a:rPr kumimoji="1" lang="en-US" altLang="ja-JP" dirty="0"/>
              <a:t>Microsoft Authenticator</a:t>
            </a:r>
            <a:r>
              <a:rPr kumimoji="1" lang="ja-JP" altLang="en-US" dirty="0"/>
              <a:t>アプリで普通に多要素認証を設定の後 </a:t>
            </a:r>
            <a:r>
              <a:rPr kumimoji="1" lang="ja-JP" altLang="en-US" dirty="0">
                <a:sym typeface="Symbol" panose="05050102010706020507" pitchFamily="18" charset="2"/>
              </a:rPr>
              <a:t> </a:t>
            </a:r>
            <a:r>
              <a:rPr kumimoji="1" lang="ja-JP" altLang="en-US" dirty="0">
                <a:solidFill>
                  <a:srgbClr val="0070C0"/>
                </a:solidFill>
              </a:rPr>
              <a:t>「</a:t>
            </a:r>
            <a:r>
              <a:rPr kumimoji="1" lang="en-US" altLang="ja-JP" dirty="0">
                <a:solidFill>
                  <a:srgbClr val="0070C0"/>
                </a:solidFill>
              </a:rPr>
              <a:t>The University of Tokyo</a:t>
            </a:r>
            <a:r>
              <a:rPr kumimoji="1" lang="ja-JP" altLang="en-US" dirty="0">
                <a:solidFill>
                  <a:srgbClr val="0070C0"/>
                </a:solidFill>
              </a:rPr>
              <a:t>」</a:t>
            </a:r>
            <a:r>
              <a:rPr lang="ja-JP" altLang="en-US" dirty="0">
                <a:solidFill>
                  <a:srgbClr val="0070C0"/>
                </a:solidFill>
                <a:sym typeface="Symbol" panose="05050102010706020507" pitchFamily="18" charset="2"/>
              </a:rPr>
              <a:t> </a:t>
            </a:r>
            <a:r>
              <a:rPr lang="ja-JP" altLang="en-US" dirty="0">
                <a:sym typeface="Symbol" panose="05050102010706020507" pitchFamily="18" charset="2"/>
              </a:rPr>
              <a:t> </a:t>
            </a:r>
            <a:r>
              <a:rPr kumimoji="1" lang="ja-JP" altLang="en-US" dirty="0">
                <a:solidFill>
                  <a:srgbClr val="0070C0"/>
                </a:solidFill>
              </a:rPr>
              <a:t>「電話によるサインイン」</a:t>
            </a:r>
          </a:p>
        </p:txBody>
      </p:sp>
      <p:sp>
        <p:nvSpPr>
          <p:cNvPr id="4" name="日付プレースホルダー 3">
            <a:extLst>
              <a:ext uri="{FF2B5EF4-FFF2-40B4-BE49-F238E27FC236}">
                <a16:creationId xmlns:a16="http://schemas.microsoft.com/office/drawing/2014/main" id="{93F981C9-4CA3-4AC8-9EA7-1C74A04EA0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EEC1BAA-F3D8-0342-F92B-9FD8EE266FB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4275D4E-E6F3-E5D8-A111-AC96E8C4866D}"/>
              </a:ext>
            </a:extLst>
          </p:cNvPr>
          <p:cNvSpPr>
            <a:spLocks noGrp="1"/>
          </p:cNvSpPr>
          <p:nvPr>
            <p:ph type="sldNum" sz="quarter" idx="12"/>
          </p:nvPr>
        </p:nvSpPr>
        <p:spPr/>
        <p:txBody>
          <a:bodyPr/>
          <a:lstStyle/>
          <a:p>
            <a:fld id="{55E32C41-2E12-F042-B05A-CBC2BA75F68F}" type="slidenum">
              <a:rPr kumimoji="1" lang="ja-JP" altLang="en-US" smtClean="0"/>
              <a:t>41</a:t>
            </a:fld>
            <a:endParaRPr kumimoji="1" lang="ja-JP" altLang="en-US"/>
          </a:p>
        </p:txBody>
      </p:sp>
      <p:grpSp>
        <p:nvGrpSpPr>
          <p:cNvPr id="20" name="グループ化 19">
            <a:extLst>
              <a:ext uri="{FF2B5EF4-FFF2-40B4-BE49-F238E27FC236}">
                <a16:creationId xmlns:a16="http://schemas.microsoft.com/office/drawing/2014/main" id="{F0045B52-F3CA-0026-8ADF-6E10E635E4CA}"/>
              </a:ext>
            </a:extLst>
          </p:cNvPr>
          <p:cNvGrpSpPr/>
          <p:nvPr/>
        </p:nvGrpSpPr>
        <p:grpSpPr>
          <a:xfrm>
            <a:off x="5289927" y="2849615"/>
            <a:ext cx="1735206" cy="3689297"/>
            <a:chOff x="1681314" y="2341010"/>
            <a:chExt cx="1952770" cy="4151869"/>
          </a:xfrm>
        </p:grpSpPr>
        <p:pic>
          <p:nvPicPr>
            <p:cNvPr id="8" name="図 7" descr="カレンダー, ホワイトボード&#10;&#10;自動的に生成された説明">
              <a:extLst>
                <a:ext uri="{FF2B5EF4-FFF2-40B4-BE49-F238E27FC236}">
                  <a16:creationId xmlns:a16="http://schemas.microsoft.com/office/drawing/2014/main" id="{A1C0E983-8E33-D501-63AF-7B87D679334B}"/>
                </a:ext>
              </a:extLst>
            </p:cNvPr>
            <p:cNvPicPr>
              <a:picLocks noChangeAspect="1"/>
            </p:cNvPicPr>
            <p:nvPr/>
          </p:nvPicPr>
          <p:blipFill rotWithShape="1">
            <a:blip r:embed="rId2"/>
            <a:srcRect t="18695" b="18593"/>
            <a:stretch/>
          </p:blipFill>
          <p:spPr>
            <a:xfrm rot="5400000">
              <a:off x="581765" y="3440561"/>
              <a:ext cx="4151869" cy="1952768"/>
            </a:xfrm>
            <a:prstGeom prst="rect">
              <a:avLst/>
            </a:prstGeom>
          </p:spPr>
        </p:pic>
        <p:sp>
          <p:nvSpPr>
            <p:cNvPr id="13" name="四角形: 角を丸くする 12">
              <a:extLst>
                <a:ext uri="{FF2B5EF4-FFF2-40B4-BE49-F238E27FC236}">
                  <a16:creationId xmlns:a16="http://schemas.microsoft.com/office/drawing/2014/main" id="{0CA8DFCC-FF2E-B6D9-B9FB-78B26D9A6F1C}"/>
                </a:ext>
              </a:extLst>
            </p:cNvPr>
            <p:cNvSpPr/>
            <p:nvPr/>
          </p:nvSpPr>
          <p:spPr>
            <a:xfrm>
              <a:off x="1681314" y="3429000"/>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3AC0AAEA-3250-05FB-4995-A5EAC4CC4A77}"/>
              </a:ext>
            </a:extLst>
          </p:cNvPr>
          <p:cNvGrpSpPr/>
          <p:nvPr/>
        </p:nvGrpSpPr>
        <p:grpSpPr>
          <a:xfrm>
            <a:off x="7796576" y="2912128"/>
            <a:ext cx="1735206" cy="3577727"/>
            <a:chOff x="5192823" y="2411361"/>
            <a:chExt cx="1952770" cy="4026310"/>
          </a:xfrm>
        </p:grpSpPr>
        <p:pic>
          <p:nvPicPr>
            <p:cNvPr id="10" name="図 9" descr="テキスト&#10;&#10;自動的に生成された説明">
              <a:extLst>
                <a:ext uri="{FF2B5EF4-FFF2-40B4-BE49-F238E27FC236}">
                  <a16:creationId xmlns:a16="http://schemas.microsoft.com/office/drawing/2014/main" id="{8FF214ED-443D-E49B-23F0-A1099862F92F}"/>
                </a:ext>
              </a:extLst>
            </p:cNvPr>
            <p:cNvPicPr>
              <a:picLocks noChangeAspect="1"/>
            </p:cNvPicPr>
            <p:nvPr/>
          </p:nvPicPr>
          <p:blipFill rotWithShape="1">
            <a:blip r:embed="rId3"/>
            <a:srcRect l="1695" t="21482" r="1330" b="17656"/>
            <a:stretch/>
          </p:blipFill>
          <p:spPr>
            <a:xfrm rot="5400000">
              <a:off x="4184854" y="3476932"/>
              <a:ext cx="4026310" cy="1895168"/>
            </a:xfrm>
            <a:prstGeom prst="rect">
              <a:avLst/>
            </a:prstGeom>
          </p:spPr>
        </p:pic>
        <p:sp>
          <p:nvSpPr>
            <p:cNvPr id="14" name="四角形: 角を丸くする 13">
              <a:extLst>
                <a:ext uri="{FF2B5EF4-FFF2-40B4-BE49-F238E27FC236}">
                  <a16:creationId xmlns:a16="http://schemas.microsoft.com/office/drawing/2014/main" id="{D70C4E54-4F65-6841-6F53-652D1D1FFA90}"/>
                </a:ext>
              </a:extLst>
            </p:cNvPr>
            <p:cNvSpPr/>
            <p:nvPr/>
          </p:nvSpPr>
          <p:spPr>
            <a:xfrm>
              <a:off x="5192823" y="4193107"/>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67622CBC-10F1-EE2F-B997-7906D84CEA62}"/>
              </a:ext>
            </a:extLst>
          </p:cNvPr>
          <p:cNvGrpSpPr/>
          <p:nvPr/>
        </p:nvGrpSpPr>
        <p:grpSpPr>
          <a:xfrm>
            <a:off x="10358685" y="2849618"/>
            <a:ext cx="1684022" cy="3689294"/>
            <a:chOff x="8793825" y="2341013"/>
            <a:chExt cx="1895168" cy="4151866"/>
          </a:xfrm>
        </p:grpSpPr>
        <p:pic>
          <p:nvPicPr>
            <p:cNvPr id="12" name="図 11" descr="手紙 が含まれている画像&#10;&#10;自動的に生成された説明">
              <a:extLst>
                <a:ext uri="{FF2B5EF4-FFF2-40B4-BE49-F238E27FC236}">
                  <a16:creationId xmlns:a16="http://schemas.microsoft.com/office/drawing/2014/main" id="{0372CAEF-6698-4105-1500-613780242C46}"/>
                </a:ext>
              </a:extLst>
            </p:cNvPr>
            <p:cNvPicPr>
              <a:picLocks noChangeAspect="1"/>
            </p:cNvPicPr>
            <p:nvPr/>
          </p:nvPicPr>
          <p:blipFill rotWithShape="1">
            <a:blip r:embed="rId4"/>
            <a:srcRect t="23659" b="15479"/>
            <a:stretch/>
          </p:blipFill>
          <p:spPr>
            <a:xfrm rot="5400000">
              <a:off x="7665476" y="3469362"/>
              <a:ext cx="4151866" cy="1895168"/>
            </a:xfrm>
            <a:prstGeom prst="rect">
              <a:avLst/>
            </a:prstGeom>
          </p:spPr>
        </p:pic>
        <p:sp>
          <p:nvSpPr>
            <p:cNvPr id="15" name="四角形: 角を丸くする 14">
              <a:extLst>
                <a:ext uri="{FF2B5EF4-FFF2-40B4-BE49-F238E27FC236}">
                  <a16:creationId xmlns:a16="http://schemas.microsoft.com/office/drawing/2014/main" id="{D2DCBE25-4BFC-FAAD-2F49-D75556A16894}"/>
                </a:ext>
              </a:extLst>
            </p:cNvPr>
            <p:cNvSpPr/>
            <p:nvPr/>
          </p:nvSpPr>
          <p:spPr>
            <a:xfrm>
              <a:off x="8939463" y="5918719"/>
              <a:ext cx="1571222"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矢印: 右 15">
            <a:extLst>
              <a:ext uri="{FF2B5EF4-FFF2-40B4-BE49-F238E27FC236}">
                <a16:creationId xmlns:a16="http://schemas.microsoft.com/office/drawing/2014/main" id="{7FA679E7-F2E6-9FDC-7DF5-AA73E0BDB397}"/>
              </a:ext>
            </a:extLst>
          </p:cNvPr>
          <p:cNvSpPr/>
          <p:nvPr/>
        </p:nvSpPr>
        <p:spPr>
          <a:xfrm>
            <a:off x="7166507" y="4487171"/>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E659E67B-11E8-1B67-D998-A849EFE0849E}"/>
              </a:ext>
            </a:extLst>
          </p:cNvPr>
          <p:cNvSpPr/>
          <p:nvPr/>
        </p:nvSpPr>
        <p:spPr>
          <a:xfrm>
            <a:off x="9687964" y="4590518"/>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D9B1622-7B01-D041-C1BC-05B2966B19B7}"/>
              </a:ext>
            </a:extLst>
          </p:cNvPr>
          <p:cNvGrpSpPr/>
          <p:nvPr/>
        </p:nvGrpSpPr>
        <p:grpSpPr>
          <a:xfrm>
            <a:off x="210064" y="5108512"/>
            <a:ext cx="4920049" cy="617676"/>
            <a:chOff x="1374140" y="1684993"/>
            <a:chExt cx="5105400" cy="617676"/>
          </a:xfrm>
        </p:grpSpPr>
        <p:sp>
          <p:nvSpPr>
            <p:cNvPr id="23" name="テキスト ボックス 22">
              <a:hlinkClick r:id="rId5"/>
              <a:extLst>
                <a:ext uri="{FF2B5EF4-FFF2-40B4-BE49-F238E27FC236}">
                  <a16:creationId xmlns:a16="http://schemas.microsoft.com/office/drawing/2014/main" id="{2ADE7EAF-CA68-C453-BABE-ECA6FAD2CA58}"/>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24" name="図 23" descr="アイコン&#10;&#10;自動的に生成された説明">
              <a:extLst>
                <a:ext uri="{FF2B5EF4-FFF2-40B4-BE49-F238E27FC236}">
                  <a16:creationId xmlns:a16="http://schemas.microsoft.com/office/drawing/2014/main" id="{CE2163E7-AB9E-1584-7B5D-F9AE52C37050}"/>
                </a:ext>
              </a:extLst>
            </p:cNvPr>
            <p:cNvPicPr>
              <a:picLocks noChangeAspect="1"/>
            </p:cNvPicPr>
            <p:nvPr/>
          </p:nvPicPr>
          <p:blipFill>
            <a:blip r:embed="rId6"/>
            <a:stretch>
              <a:fillRect/>
            </a:stretch>
          </p:blipFill>
          <p:spPr>
            <a:xfrm flipH="1">
              <a:off x="5941901" y="1684993"/>
              <a:ext cx="535580" cy="617676"/>
            </a:xfrm>
            <a:prstGeom prst="rect">
              <a:avLst/>
            </a:prstGeom>
          </p:spPr>
        </p:pic>
      </p:grpSp>
      <p:sp>
        <p:nvSpPr>
          <p:cNvPr id="25" name="テキスト ボックス 24">
            <a:extLst>
              <a:ext uri="{FF2B5EF4-FFF2-40B4-BE49-F238E27FC236}">
                <a16:creationId xmlns:a16="http://schemas.microsoft.com/office/drawing/2014/main" id="{1123E54B-B47C-6303-99B3-22DDA5476E4D}"/>
              </a:ext>
            </a:extLst>
          </p:cNvPr>
          <p:cNvSpPr txBox="1"/>
          <p:nvPr/>
        </p:nvSpPr>
        <p:spPr>
          <a:xfrm>
            <a:off x="243016" y="4614837"/>
            <a:ext cx="2173608" cy="523220"/>
          </a:xfrm>
          <a:prstGeom prst="rect">
            <a:avLst/>
          </a:prstGeom>
          <a:noFill/>
        </p:spPr>
        <p:txBody>
          <a:bodyPr wrap="none" rtlCol="0">
            <a:spAutoFit/>
          </a:bodyPr>
          <a:lstStyle/>
          <a:p>
            <a:r>
              <a:rPr kumimoji="1" lang="en-US" altLang="ja-JP" sz="2800" dirty="0">
                <a:hlinkClick r:id="rId7"/>
              </a:rPr>
              <a:t>utelecon</a:t>
            </a:r>
            <a:r>
              <a:rPr kumimoji="1" lang="ja-JP" altLang="en-US" sz="2800" dirty="0">
                <a:hlinkClick r:id="rId7"/>
              </a:rPr>
              <a:t>説明</a:t>
            </a:r>
            <a:endParaRPr kumimoji="1" lang="ja-JP" altLang="en-US" sz="2800" dirty="0"/>
          </a:p>
        </p:txBody>
      </p:sp>
    </p:spTree>
    <p:extLst>
      <p:ext uri="{BB962C8B-B14F-4D97-AF65-F5344CB8AC3E}">
        <p14:creationId xmlns:p14="http://schemas.microsoft.com/office/powerpoint/2010/main" val="1887402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14769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901258"/>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grpSp>
        <p:nvGrpSpPr>
          <p:cNvPr id="13" name="グループ化 12">
            <a:extLst>
              <a:ext uri="{FF2B5EF4-FFF2-40B4-BE49-F238E27FC236}">
                <a16:creationId xmlns:a16="http://schemas.microsoft.com/office/drawing/2014/main" id="{877B3F1E-2480-851C-94C7-298BE6A1A574}"/>
              </a:ext>
            </a:extLst>
          </p:cNvPr>
          <p:cNvGrpSpPr/>
          <p:nvPr/>
        </p:nvGrpSpPr>
        <p:grpSpPr>
          <a:xfrm>
            <a:off x="7358902" y="1864892"/>
            <a:ext cx="4351652" cy="2751006"/>
            <a:chOff x="7358902" y="1864892"/>
            <a:chExt cx="4351652" cy="2751006"/>
          </a:xfrm>
        </p:grpSpPr>
        <p:sp>
          <p:nvSpPr>
            <p:cNvPr id="7" name="正方形/長方形 6">
              <a:extLst>
                <a:ext uri="{FF2B5EF4-FFF2-40B4-BE49-F238E27FC236}">
                  <a16:creationId xmlns:a16="http://schemas.microsoft.com/office/drawing/2014/main" id="{4BEC8A44-4C80-7D9D-291F-9BE6C467723D}"/>
                </a:ext>
              </a:extLst>
            </p:cNvPr>
            <p:cNvSpPr/>
            <p:nvPr/>
          </p:nvSpPr>
          <p:spPr>
            <a:xfrm>
              <a:off x="7399421" y="1864892"/>
              <a:ext cx="4311133" cy="27510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rgbClr val="0070C0"/>
                  </a:solidFill>
                </a:rPr>
                <a:t>パスワード入力（安田講堂）がスキップされるだけ</a:t>
              </a:r>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p:txBody>
        </p:sp>
        <p:sp>
          <p:nvSpPr>
            <p:cNvPr id="9" name="矢印: 下 8">
              <a:extLst>
                <a:ext uri="{FF2B5EF4-FFF2-40B4-BE49-F238E27FC236}">
                  <a16:creationId xmlns:a16="http://schemas.microsoft.com/office/drawing/2014/main" id="{E6F12493-9B9E-1376-C078-170A1096BE99}"/>
                </a:ext>
              </a:extLst>
            </p:cNvPr>
            <p:cNvSpPr/>
            <p:nvPr/>
          </p:nvSpPr>
          <p:spPr>
            <a:xfrm rot="18021647">
              <a:off x="8218274" y="2696137"/>
              <a:ext cx="599691" cy="2318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9">
            <a:extLst>
              <a:ext uri="{FF2B5EF4-FFF2-40B4-BE49-F238E27FC236}">
                <a16:creationId xmlns:a16="http://schemas.microsoft.com/office/drawing/2014/main" id="{3C46413D-EEAC-78F0-5458-9CBCF14F4E86}"/>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9234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D614A-4585-7AA6-E7AB-386925A9555E}"/>
              </a:ext>
            </a:extLst>
          </p:cNvPr>
          <p:cNvSpPr>
            <a:spLocks noGrp="1"/>
          </p:cNvSpPr>
          <p:nvPr>
            <p:ph type="title"/>
          </p:nvPr>
        </p:nvSpPr>
        <p:spPr/>
        <p:txBody>
          <a:bodyPr/>
          <a:lstStyle/>
          <a:p>
            <a:r>
              <a:rPr kumimoji="1" lang="ja-JP" altLang="en-US" dirty="0"/>
              <a:t>方法</a:t>
            </a:r>
            <a:r>
              <a:rPr kumimoji="1" lang="en-US" altLang="ja-JP" dirty="0"/>
              <a:t>2: FIDO</a:t>
            </a:r>
            <a:r>
              <a:rPr kumimoji="1" lang="ja-JP" altLang="en-US" dirty="0"/>
              <a:t>セキュリティキー</a:t>
            </a:r>
          </a:p>
        </p:txBody>
      </p:sp>
      <p:sp>
        <p:nvSpPr>
          <p:cNvPr id="4" name="日付プレースホルダー 3">
            <a:extLst>
              <a:ext uri="{FF2B5EF4-FFF2-40B4-BE49-F238E27FC236}">
                <a16:creationId xmlns:a16="http://schemas.microsoft.com/office/drawing/2014/main" id="{411A3BB6-8A79-BA42-538C-9A69708EFFB0}"/>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8391A668-E63A-F207-A853-F49A09C8027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8142299-9908-1644-7C20-B6CE0190EA7A}"/>
              </a:ext>
            </a:extLst>
          </p:cNvPr>
          <p:cNvSpPr>
            <a:spLocks noGrp="1"/>
          </p:cNvSpPr>
          <p:nvPr>
            <p:ph type="sldNum" sz="quarter" idx="12"/>
          </p:nvPr>
        </p:nvSpPr>
        <p:spPr/>
        <p:txBody>
          <a:bodyPr/>
          <a:lstStyle/>
          <a:p>
            <a:fld id="{55E32C41-2E12-F042-B05A-CBC2BA75F68F}" type="slidenum">
              <a:rPr kumimoji="1" lang="ja-JP" altLang="en-US" smtClean="0"/>
              <a:t>43</a:t>
            </a:fld>
            <a:endParaRPr kumimoji="1" lang="ja-JP" altLang="en-US"/>
          </a:p>
        </p:txBody>
      </p:sp>
      <p:pic>
        <p:nvPicPr>
          <p:cNvPr id="11" name="図 10" descr="製品, 建物, 座る, 時計 が含まれている画像&#10;&#10;自動的に生成された説明">
            <a:extLst>
              <a:ext uri="{FF2B5EF4-FFF2-40B4-BE49-F238E27FC236}">
                <a16:creationId xmlns:a16="http://schemas.microsoft.com/office/drawing/2014/main" id="{52142029-8487-E1F0-9273-71E917528859}"/>
              </a:ext>
            </a:extLst>
          </p:cNvPr>
          <p:cNvPicPr>
            <a:picLocks noChangeAspect="1"/>
          </p:cNvPicPr>
          <p:nvPr/>
        </p:nvPicPr>
        <p:blipFill rotWithShape="1">
          <a:blip r:embed="rId4"/>
          <a:srcRect l="27041" t="31198" r="28268" b="12153"/>
          <a:stretch/>
        </p:blipFill>
        <p:spPr>
          <a:xfrm rot="16200000">
            <a:off x="9543290" y="4083486"/>
            <a:ext cx="1623144" cy="2743198"/>
          </a:xfrm>
          <a:prstGeom prst="rect">
            <a:avLst/>
          </a:prstGeom>
        </p:spPr>
      </p:pic>
      <p:grpSp>
        <p:nvGrpSpPr>
          <p:cNvPr id="12" name="グループ化 11">
            <a:extLst>
              <a:ext uri="{FF2B5EF4-FFF2-40B4-BE49-F238E27FC236}">
                <a16:creationId xmlns:a16="http://schemas.microsoft.com/office/drawing/2014/main" id="{68E3813F-1972-0118-6F03-DBF7E2F0BCD5}"/>
              </a:ext>
            </a:extLst>
          </p:cNvPr>
          <p:cNvGrpSpPr/>
          <p:nvPr/>
        </p:nvGrpSpPr>
        <p:grpSpPr>
          <a:xfrm>
            <a:off x="8983263" y="3801108"/>
            <a:ext cx="2743198" cy="617676"/>
            <a:chOff x="3632999" y="1684993"/>
            <a:chExt cx="2846541" cy="617676"/>
          </a:xfrm>
        </p:grpSpPr>
        <p:sp>
          <p:nvSpPr>
            <p:cNvPr id="13" name="テキスト ボックス 12">
              <a:hlinkClick r:id="rId5"/>
              <a:extLst>
                <a:ext uri="{FF2B5EF4-FFF2-40B4-BE49-F238E27FC236}">
                  <a16:creationId xmlns:a16="http://schemas.microsoft.com/office/drawing/2014/main" id="{F20E6394-4D12-93F8-9CFC-E0CA69275565}"/>
                </a:ext>
              </a:extLst>
            </p:cNvPr>
            <p:cNvSpPr txBox="1"/>
            <p:nvPr/>
          </p:nvSpPr>
          <p:spPr>
            <a:xfrm>
              <a:off x="3632999" y="1717894"/>
              <a:ext cx="2846541" cy="584775"/>
            </a:xfrm>
            <a:prstGeom prst="rect">
              <a:avLst/>
            </a:prstGeom>
            <a:noFill/>
            <a:ln w="9525">
              <a:solidFill>
                <a:schemeClr val="tx1"/>
              </a:solidFill>
            </a:ln>
          </p:spPr>
          <p:txBody>
            <a:bodyPr wrap="square">
              <a:spAutoFit/>
            </a:bodyPr>
            <a:lstStyle/>
            <a:p>
              <a:r>
                <a:rPr lang="en-US" altLang="ja-JP" sz="3200"/>
                <a:t>utelecon</a:t>
              </a:r>
              <a:r>
                <a:rPr lang="en-US" altLang="ja-JP" sz="3200" dirty="0"/>
                <a:t> fido</a:t>
              </a:r>
            </a:p>
          </p:txBody>
        </p:sp>
        <p:pic>
          <p:nvPicPr>
            <p:cNvPr id="14" name="図 13" descr="アイコン&#10;&#10;自動的に生成された説明">
              <a:extLst>
                <a:ext uri="{FF2B5EF4-FFF2-40B4-BE49-F238E27FC236}">
                  <a16:creationId xmlns:a16="http://schemas.microsoft.com/office/drawing/2014/main" id="{9F87CD2F-C7B6-1167-BCEB-3004B0563FD9}"/>
                </a:ext>
              </a:extLst>
            </p:cNvPr>
            <p:cNvPicPr>
              <a:picLocks noChangeAspect="1"/>
            </p:cNvPicPr>
            <p:nvPr/>
          </p:nvPicPr>
          <p:blipFill>
            <a:blip r:embed="rId6"/>
            <a:stretch>
              <a:fillRect/>
            </a:stretch>
          </p:blipFill>
          <p:spPr>
            <a:xfrm flipH="1">
              <a:off x="5941901" y="1684993"/>
              <a:ext cx="535580" cy="617676"/>
            </a:xfrm>
            <a:prstGeom prst="rect">
              <a:avLst/>
            </a:prstGeom>
          </p:spPr>
        </p:pic>
      </p:grpSp>
      <p:pic>
        <p:nvPicPr>
          <p:cNvPr id="15" name="add-security-key">
            <a:hlinkClick r:id="" action="ppaction://media"/>
            <a:extLst>
              <a:ext uri="{FF2B5EF4-FFF2-40B4-BE49-F238E27FC236}">
                <a16:creationId xmlns:a16="http://schemas.microsoft.com/office/drawing/2014/main" id="{E7CAF661-4D3A-C2CD-017E-59C712D986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599" y="1545667"/>
            <a:ext cx="7482347" cy="4911253"/>
          </a:xfrm>
          <a:prstGeom prst="rect">
            <a:avLst/>
          </a:prstGeom>
        </p:spPr>
      </p:pic>
      <p:sp>
        <p:nvSpPr>
          <p:cNvPr id="3" name="コンテンツ プレースホルダー 2">
            <a:extLst>
              <a:ext uri="{FF2B5EF4-FFF2-40B4-BE49-F238E27FC236}">
                <a16:creationId xmlns:a16="http://schemas.microsoft.com/office/drawing/2014/main" id="{5B902456-1451-3B82-DC6B-D517845D3C00}"/>
              </a:ext>
            </a:extLst>
          </p:cNvPr>
          <p:cNvSpPr>
            <a:spLocks noGrp="1"/>
          </p:cNvSpPr>
          <p:nvPr>
            <p:ph idx="1"/>
          </p:nvPr>
        </p:nvSpPr>
        <p:spPr>
          <a:xfrm>
            <a:off x="4343400" y="1996963"/>
            <a:ext cx="7760367" cy="1631291"/>
          </a:xfrm>
          <a:solidFill>
            <a:srgbClr val="FFFFFF">
              <a:alpha val="20000"/>
            </a:srgbClr>
          </a:solidFill>
        </p:spPr>
        <p:txBody>
          <a:bodyPr/>
          <a:lstStyle/>
          <a:p>
            <a:r>
              <a:rPr kumimoji="1" lang="ja-JP" altLang="en-US" dirty="0"/>
              <a:t>設定方法：</a:t>
            </a:r>
            <a:r>
              <a:rPr lang="ja-JP" altLang="en-US" dirty="0">
                <a:hlinkClick r:id="rId8"/>
              </a:rPr>
              <a:t>多要素認証の設定ページ</a:t>
            </a:r>
            <a:r>
              <a:rPr lang="ja-JP" altLang="en-US" dirty="0"/>
              <a:t> </a:t>
            </a:r>
            <a:br>
              <a:rPr lang="en-US" altLang="ja-JP" dirty="0"/>
            </a:br>
            <a:r>
              <a:rPr lang="ja-JP" altLang="en-US" dirty="0">
                <a:sym typeface="Symbol" panose="05050102010706020507" pitchFamily="18" charset="2"/>
              </a:rPr>
              <a:t> 「</a:t>
            </a:r>
            <a:r>
              <a:rPr lang="ja-JP" altLang="en-US" dirty="0"/>
              <a:t>サインイン方法の追加」</a:t>
            </a:r>
            <a:br>
              <a:rPr lang="en-US" altLang="ja-JP" dirty="0"/>
            </a:br>
            <a:r>
              <a:rPr lang="ja-JP" altLang="en-US" dirty="0">
                <a:sym typeface="Symbol" panose="05050102010706020507" pitchFamily="18" charset="2"/>
              </a:rPr>
              <a:t> </a:t>
            </a:r>
            <a:r>
              <a:rPr lang="ja-JP" altLang="en-US" dirty="0"/>
              <a:t>「セキュリティキー」</a:t>
            </a:r>
            <a:endParaRPr kumimoji="1" lang="en-US" altLang="ja-JP" dirty="0"/>
          </a:p>
        </p:txBody>
      </p:sp>
    </p:spTree>
    <p:extLst>
      <p:ext uri="{BB962C8B-B14F-4D97-AF65-F5344CB8AC3E}">
        <p14:creationId xmlns:p14="http://schemas.microsoft.com/office/powerpoint/2010/main" val="11964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F90C-15B2-25A5-4005-E7D9BD9F1E02}"/>
              </a:ext>
            </a:extLst>
          </p:cNvPr>
          <p:cNvSpPr>
            <a:spLocks noGrp="1"/>
          </p:cNvSpPr>
          <p:nvPr>
            <p:ph type="title"/>
          </p:nvPr>
        </p:nvSpPr>
        <p:spPr/>
        <p:txBody>
          <a:bodyPr/>
          <a:lstStyle/>
          <a:p>
            <a:r>
              <a:rPr kumimoji="1" lang="ja-JP" altLang="en-US" dirty="0"/>
              <a:t>サインイン</a:t>
            </a:r>
            <a:r>
              <a:rPr kumimoji="1" lang="ja-JP" altLang="en-US"/>
              <a:t>時の操作・</a:t>
            </a:r>
            <a:r>
              <a:rPr kumimoji="1" lang="ja-JP" altLang="en-US" dirty="0"/>
              <a:t>動作</a:t>
            </a:r>
          </a:p>
        </p:txBody>
      </p:sp>
      <p:sp>
        <p:nvSpPr>
          <p:cNvPr id="4" name="日付プレースホルダー 3">
            <a:extLst>
              <a:ext uri="{FF2B5EF4-FFF2-40B4-BE49-F238E27FC236}">
                <a16:creationId xmlns:a16="http://schemas.microsoft.com/office/drawing/2014/main" id="{6EE53F23-F38F-7133-FD52-725C1F53F0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656120F-8906-983F-CCAF-F2084816860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F357840-38F2-C749-FF64-137D8E5A5A86}"/>
              </a:ext>
            </a:extLst>
          </p:cNvPr>
          <p:cNvSpPr>
            <a:spLocks noGrp="1"/>
          </p:cNvSpPr>
          <p:nvPr>
            <p:ph type="sldNum" sz="quarter" idx="12"/>
          </p:nvPr>
        </p:nvSpPr>
        <p:spPr/>
        <p:txBody>
          <a:bodyPr/>
          <a:lstStyle/>
          <a:p>
            <a:fld id="{55E32C41-2E12-F042-B05A-CBC2BA75F68F}" type="slidenum">
              <a:rPr kumimoji="1" lang="ja-JP" altLang="en-US" smtClean="0"/>
              <a:t>44</a:t>
            </a:fld>
            <a:endParaRPr kumimoji="1" lang="ja-JP" altLang="en-US"/>
          </a:p>
        </p:txBody>
      </p:sp>
      <p:sp>
        <p:nvSpPr>
          <p:cNvPr id="3" name="テキスト プレースホルダー 2">
            <a:extLst>
              <a:ext uri="{FF2B5EF4-FFF2-40B4-BE49-F238E27FC236}">
                <a16:creationId xmlns:a16="http://schemas.microsoft.com/office/drawing/2014/main" id="{037BEA47-5203-8498-CC9A-68A54EE3D18F}"/>
              </a:ext>
            </a:extLst>
          </p:cNvPr>
          <p:cNvSpPr>
            <a:spLocks noGrp="1"/>
          </p:cNvSpPr>
          <p:nvPr>
            <p:ph type="body" idx="4294967295"/>
          </p:nvPr>
        </p:nvSpPr>
        <p:spPr>
          <a:xfrm>
            <a:off x="7158157" y="1844675"/>
            <a:ext cx="5033843" cy="4351338"/>
          </a:xfrm>
        </p:spPr>
        <p:txBody>
          <a:bodyPr>
            <a:normAutofit/>
          </a:bodyPr>
          <a:lstStyle/>
          <a:p>
            <a:r>
              <a:rPr kumimoji="1" lang="ja-JP" altLang="en-US" dirty="0"/>
              <a:t>キーの種類により実際の操作は異なります</a:t>
            </a:r>
            <a:endParaRPr kumimoji="1" lang="en-US" altLang="ja-JP" dirty="0"/>
          </a:p>
          <a:p>
            <a:r>
              <a:rPr lang="en-US" altLang="ja-JP" dirty="0"/>
              <a:t>USB</a:t>
            </a:r>
            <a:r>
              <a:rPr lang="ja-JP" altLang="en-US" dirty="0"/>
              <a:t>差し込み </a:t>
            </a:r>
            <a:br>
              <a:rPr lang="en-US" altLang="ja-JP" dirty="0"/>
            </a:br>
            <a:r>
              <a:rPr lang="ja-JP" altLang="en-US" dirty="0"/>
              <a:t>         </a:t>
            </a:r>
            <a:r>
              <a:rPr lang="en-US" altLang="ja-JP" dirty="0"/>
              <a:t>vs </a:t>
            </a:r>
            <a:r>
              <a:rPr lang="ja-JP" altLang="en-US" dirty="0"/>
              <a:t>近接無線通信</a:t>
            </a:r>
            <a:r>
              <a:rPr lang="en-US" altLang="ja-JP" dirty="0"/>
              <a:t>(NFC)</a:t>
            </a:r>
          </a:p>
          <a:p>
            <a:r>
              <a:rPr kumimoji="1" lang="ja-JP" altLang="en-US" dirty="0"/>
              <a:t>指紋認証なし </a:t>
            </a:r>
            <a:br>
              <a:rPr kumimoji="1" lang="en-US" altLang="ja-JP" dirty="0"/>
            </a:br>
            <a:r>
              <a:rPr kumimoji="1" lang="en-US" altLang="ja-JP" dirty="0"/>
              <a:t>         vs </a:t>
            </a:r>
            <a:r>
              <a:rPr lang="ja-JP" altLang="en-US" dirty="0"/>
              <a:t>指紋認証あり</a:t>
            </a:r>
            <a:endParaRPr lang="en-US" altLang="ja-JP" dirty="0"/>
          </a:p>
          <a:p>
            <a:r>
              <a:rPr kumimoji="1" lang="ja-JP" altLang="en-US" dirty="0"/>
              <a:t>動画は</a:t>
            </a:r>
            <a:r>
              <a:rPr kumimoji="1" lang="en-US" altLang="ja-JP" dirty="0"/>
              <a:t>USB, </a:t>
            </a:r>
            <a:r>
              <a:rPr kumimoji="1" lang="ja-JP" altLang="en-US" dirty="0"/>
              <a:t>指紋認証なしの機種</a:t>
            </a:r>
            <a:endParaRPr kumimoji="1" lang="en-US" altLang="ja-JP" dirty="0"/>
          </a:p>
        </p:txBody>
      </p:sp>
      <p:pic>
        <p:nvPicPr>
          <p:cNvPr id="9" name="yubico-sign-in-combined">
            <a:hlinkClick r:id="" action="ppaction://media"/>
            <a:extLst>
              <a:ext uri="{FF2B5EF4-FFF2-40B4-BE49-F238E27FC236}">
                <a16:creationId xmlns:a16="http://schemas.microsoft.com/office/drawing/2014/main" id="{4FCD417A-37F9-FE22-E015-1C36129325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7730" y="1825625"/>
            <a:ext cx="7735887" cy="4351338"/>
          </a:xfrm>
        </p:spPr>
      </p:pic>
      <p:cxnSp>
        <p:nvCxnSpPr>
          <p:cNvPr id="12" name="直線コネクタ 11">
            <a:extLst>
              <a:ext uri="{FF2B5EF4-FFF2-40B4-BE49-F238E27FC236}">
                <a16:creationId xmlns:a16="http://schemas.microsoft.com/office/drawing/2014/main" id="{88204C60-D224-627D-73E3-081DB6625EAC}"/>
              </a:ext>
            </a:extLst>
          </p:cNvPr>
          <p:cNvCxnSpPr>
            <a:cxnSpLocks/>
          </p:cNvCxnSpPr>
          <p:nvPr/>
        </p:nvCxnSpPr>
        <p:spPr>
          <a:xfrm flipH="1" flipV="1">
            <a:off x="6610865" y="3571103"/>
            <a:ext cx="713762" cy="1142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49BEB68-D61A-944A-8CCB-E4673A27AB18}"/>
              </a:ext>
            </a:extLst>
          </p:cNvPr>
          <p:cNvSpPr/>
          <p:nvPr/>
        </p:nvSpPr>
        <p:spPr>
          <a:xfrm>
            <a:off x="0" y="1847849"/>
            <a:ext cx="5648325" cy="432911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D93FE14-6CDD-D6B4-E999-544FB42F4DC0}"/>
              </a:ext>
            </a:extLst>
          </p:cNvPr>
          <p:cNvSpPr txBox="1"/>
          <p:nvPr/>
        </p:nvSpPr>
        <p:spPr>
          <a:xfrm>
            <a:off x="1581549" y="6127234"/>
            <a:ext cx="3565339" cy="369332"/>
          </a:xfrm>
          <a:prstGeom prst="rect">
            <a:avLst/>
          </a:prstGeom>
          <a:noFill/>
        </p:spPr>
        <p:txBody>
          <a:bodyPr wrap="square">
            <a:spAutoFit/>
          </a:bodyPr>
          <a:lstStyle/>
          <a:p>
            <a:r>
              <a:rPr kumimoji="1" lang="en-US" altLang="ja-JP" dirty="0">
                <a:hlinkClick r:id="rId5"/>
              </a:rPr>
              <a:t>https://youtu.be/dVTMp4graKc</a:t>
            </a:r>
            <a:endParaRPr kumimoji="1" lang="en-US" altLang="ja-JP" dirty="0"/>
          </a:p>
        </p:txBody>
      </p:sp>
    </p:spTree>
    <p:extLst>
      <p:ext uri="{BB962C8B-B14F-4D97-AF65-F5344CB8AC3E}">
        <p14:creationId xmlns:p14="http://schemas.microsoft.com/office/powerpoint/2010/main" val="35323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endParaRPr kumimoji="1" lang="ja-JP" altLang="en-US" dirty="0">
              <a:solidFill>
                <a:srgbClr val="FF0000"/>
              </a:solidFill>
            </a:endParaRP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45</a:t>
            </a:fld>
            <a:endParaRPr kumimoji="1" lang="ja-JP" altLang="en-US"/>
          </a:p>
        </p:txBody>
      </p:sp>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rot="1684945">
            <a:off x="7209071" y="3098263"/>
            <a:ext cx="190743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78177" y="2905803"/>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pic>
        <p:nvPicPr>
          <p:cNvPr id="11" name="図 10" descr="グラフィカル ユーザー インターフェイス, Web サイト&#10;&#10;自動的に生成された説明">
            <a:extLst>
              <a:ext uri="{FF2B5EF4-FFF2-40B4-BE49-F238E27FC236}">
                <a16:creationId xmlns:a16="http://schemas.microsoft.com/office/drawing/2014/main" id="{EB66BF81-06AA-2843-7FA5-66608B71BA93}"/>
              </a:ext>
            </a:extLst>
          </p:cNvPr>
          <p:cNvPicPr>
            <a:picLocks noChangeAspect="1"/>
          </p:cNvPicPr>
          <p:nvPr/>
        </p:nvPicPr>
        <p:blipFill>
          <a:blip r:embed="rId2"/>
          <a:stretch>
            <a:fillRect/>
          </a:stretch>
        </p:blipFill>
        <p:spPr>
          <a:xfrm>
            <a:off x="4181483" y="1876630"/>
            <a:ext cx="2977808" cy="2347449"/>
          </a:xfrm>
          <a:prstGeom prst="rect">
            <a:avLst/>
          </a:prstGeom>
        </p:spPr>
      </p:pic>
      <p:grpSp>
        <p:nvGrpSpPr>
          <p:cNvPr id="13" name="グループ化 12">
            <a:extLst>
              <a:ext uri="{FF2B5EF4-FFF2-40B4-BE49-F238E27FC236}">
                <a16:creationId xmlns:a16="http://schemas.microsoft.com/office/drawing/2014/main" id="{0D2DFAE2-EFFE-34EB-46A4-60A6E0C1E79B}"/>
              </a:ext>
            </a:extLst>
          </p:cNvPr>
          <p:cNvGrpSpPr/>
          <p:nvPr/>
        </p:nvGrpSpPr>
        <p:grpSpPr>
          <a:xfrm>
            <a:off x="565986" y="3554329"/>
            <a:ext cx="6593305" cy="2062524"/>
            <a:chOff x="385011" y="3801979"/>
            <a:chExt cx="6593305" cy="2062524"/>
          </a:xfrm>
        </p:grpSpPr>
        <p:sp>
          <p:nvSpPr>
            <p:cNvPr id="3" name="テキスト ボックス 2">
              <a:extLst>
                <a:ext uri="{FF2B5EF4-FFF2-40B4-BE49-F238E27FC236}">
                  <a16:creationId xmlns:a16="http://schemas.microsoft.com/office/drawing/2014/main" id="{B426CC3A-34A5-E957-1231-824DA155483C}"/>
                </a:ext>
              </a:extLst>
            </p:cNvPr>
            <p:cNvSpPr txBox="1"/>
            <p:nvPr/>
          </p:nvSpPr>
          <p:spPr>
            <a:xfrm>
              <a:off x="385011" y="4664174"/>
              <a:ext cx="3196389" cy="1200329"/>
            </a:xfrm>
            <a:prstGeom prst="rect">
              <a:avLst/>
            </a:prstGeom>
            <a:noFill/>
          </p:spPr>
          <p:txBody>
            <a:bodyPr wrap="square" rtlCol="0">
              <a:spAutoFit/>
            </a:bodyPr>
            <a:lstStyle/>
            <a:p>
              <a:r>
                <a:rPr kumimoji="1" lang="ja-JP" altLang="en-US" dirty="0"/>
                <a:t>「サインインオプション」で「</a:t>
              </a:r>
              <a:r>
                <a:rPr lang="ja-JP" altLang="en-US" dirty="0"/>
                <a:t>セキュリティキー」を選ぶと（以降）パスワードレスになる</a:t>
              </a:r>
              <a:endParaRPr kumimoji="1" lang="ja-JP" altLang="en-US" dirty="0"/>
            </a:p>
          </p:txBody>
        </p:sp>
        <p:sp>
          <p:nvSpPr>
            <p:cNvPr id="10" name="正方形/長方形 9">
              <a:extLst>
                <a:ext uri="{FF2B5EF4-FFF2-40B4-BE49-F238E27FC236}">
                  <a16:creationId xmlns:a16="http://schemas.microsoft.com/office/drawing/2014/main" id="{57A6BC5C-DD4F-D794-0523-412BDEEE5882}"/>
                </a:ext>
              </a:extLst>
            </p:cNvPr>
            <p:cNvSpPr/>
            <p:nvPr/>
          </p:nvSpPr>
          <p:spPr>
            <a:xfrm>
              <a:off x="5570621" y="3801979"/>
              <a:ext cx="1407695" cy="2406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5CECFD1-79D2-2E30-1D27-B9825342183C}"/>
                </a:ext>
              </a:extLst>
            </p:cNvPr>
            <p:cNvCxnSpPr>
              <a:stCxn id="10" idx="1"/>
              <a:endCxn id="3" idx="0"/>
            </p:cNvCxnSpPr>
            <p:nvPr/>
          </p:nvCxnSpPr>
          <p:spPr>
            <a:xfrm flipH="1">
              <a:off x="1983206" y="3922295"/>
              <a:ext cx="3587415" cy="741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図 18" descr="グラフィカル ユーザー インターフェイス&#10;&#10;自動的に生成された説明">
            <a:extLst>
              <a:ext uri="{FF2B5EF4-FFF2-40B4-BE49-F238E27FC236}">
                <a16:creationId xmlns:a16="http://schemas.microsoft.com/office/drawing/2014/main" id="{56C9928B-E6BE-D58E-7307-4C83026FEEDB}"/>
              </a:ext>
            </a:extLst>
          </p:cNvPr>
          <p:cNvPicPr>
            <a:picLocks noChangeAspect="1"/>
          </p:cNvPicPr>
          <p:nvPr/>
        </p:nvPicPr>
        <p:blipFill>
          <a:blip r:embed="rId3"/>
          <a:stretch>
            <a:fillRect/>
          </a:stretch>
        </p:blipFill>
        <p:spPr>
          <a:xfrm>
            <a:off x="8538914" y="3954750"/>
            <a:ext cx="2977809" cy="2347449"/>
          </a:xfrm>
          <a:prstGeom prst="rect">
            <a:avLst/>
          </a:prstGeom>
        </p:spPr>
      </p:pic>
    </p:spTree>
    <p:extLst>
      <p:ext uri="{BB962C8B-B14F-4D97-AF65-F5344CB8AC3E}">
        <p14:creationId xmlns:p14="http://schemas.microsoft.com/office/powerpoint/2010/main" val="12420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36CD-5446-CEB9-4452-ECD72A46B69C}"/>
              </a:ext>
            </a:extLst>
          </p:cNvPr>
          <p:cNvSpPr>
            <a:spLocks noGrp="1"/>
          </p:cNvSpPr>
          <p:nvPr>
            <p:ph type="title"/>
          </p:nvPr>
        </p:nvSpPr>
        <p:spPr>
          <a:xfrm>
            <a:off x="838200" y="365125"/>
            <a:ext cx="11069320" cy="1325563"/>
          </a:xfrm>
        </p:spPr>
        <p:txBody>
          <a:bodyPr/>
          <a:lstStyle/>
          <a:p>
            <a:r>
              <a:rPr kumimoji="1" lang="ja-JP" altLang="en-US" dirty="0"/>
              <a:t>セキュリティキーの特質</a:t>
            </a:r>
            <a:r>
              <a:rPr lang="ja-JP" altLang="en-US" dirty="0"/>
              <a:t>（</a:t>
            </a:r>
            <a:r>
              <a:rPr kumimoji="1" lang="en-US" altLang="ja-JP" dirty="0"/>
              <a:t>vs. </a:t>
            </a:r>
            <a:r>
              <a:rPr kumimoji="1" lang="ja-JP" altLang="en-US" dirty="0"/>
              <a:t>スマホ）</a:t>
            </a:r>
          </a:p>
        </p:txBody>
      </p:sp>
      <p:sp>
        <p:nvSpPr>
          <p:cNvPr id="3" name="コンテンツ プレースホルダー 2">
            <a:extLst>
              <a:ext uri="{FF2B5EF4-FFF2-40B4-BE49-F238E27FC236}">
                <a16:creationId xmlns:a16="http://schemas.microsoft.com/office/drawing/2014/main" id="{BC1A6673-3FE5-62F3-B06C-1BDA86D7177B}"/>
              </a:ext>
            </a:extLst>
          </p:cNvPr>
          <p:cNvSpPr>
            <a:spLocks noGrp="1"/>
          </p:cNvSpPr>
          <p:nvPr>
            <p:ph idx="1"/>
          </p:nvPr>
        </p:nvSpPr>
        <p:spPr>
          <a:xfrm>
            <a:off x="426720" y="1828800"/>
            <a:ext cx="11480800" cy="4642803"/>
          </a:xfrm>
        </p:spPr>
        <p:txBody>
          <a:bodyPr>
            <a:normAutofit fontScale="85000" lnSpcReduction="20000"/>
          </a:bodyPr>
          <a:lstStyle/>
          <a:p>
            <a:r>
              <a:rPr kumimoji="1" lang="en-US" altLang="ja-JP" dirty="0">
                <a:sym typeface="Wingdings" panose="05000000000000000000" pitchFamily="2" charset="2"/>
              </a:rPr>
              <a:t> </a:t>
            </a:r>
            <a:r>
              <a:rPr kumimoji="1" lang="ja-JP" altLang="en-US" dirty="0">
                <a:sym typeface="Wingdings" panose="05000000000000000000" pitchFamily="2" charset="2"/>
              </a:rPr>
              <a:t>小型</a:t>
            </a:r>
            <a:r>
              <a:rPr lang="ja-JP" altLang="en-US" dirty="0">
                <a:sym typeface="Wingdings" panose="05000000000000000000" pitchFamily="2" charset="2"/>
              </a:rPr>
              <a:t>専用デバイス、充電不要</a:t>
            </a:r>
            <a:endParaRPr lang="en-US" altLang="ja-JP" dirty="0">
              <a:sym typeface="Wingdings" panose="05000000000000000000" pitchFamily="2" charset="2"/>
            </a:endParaRPr>
          </a:p>
          <a:p>
            <a:r>
              <a:rPr kumimoji="1" lang="en-US" altLang="ja-JP" dirty="0">
                <a:sym typeface="Wingdings" panose="05000000000000000000" pitchFamily="2" charset="2"/>
              </a:rPr>
              <a:t> </a:t>
            </a:r>
            <a:r>
              <a:rPr lang="ja-JP" altLang="en-US" dirty="0">
                <a:sym typeface="Wingdings" panose="05000000000000000000" pitchFamily="2" charset="2"/>
              </a:rPr>
              <a:t>方式上の安全性高（説明省略）</a:t>
            </a:r>
            <a:endParaRPr kumimoji="1" lang="en-US" altLang="ja-JP" dirty="0">
              <a:sym typeface="Wingdings" panose="05000000000000000000" pitchFamily="2" charset="2"/>
            </a:endParaRPr>
          </a:p>
          <a:p>
            <a:r>
              <a:rPr kumimoji="1" lang="en-US" altLang="ja-JP" dirty="0">
                <a:sym typeface="Wingdings" panose="05000000000000000000" pitchFamily="2" charset="2"/>
              </a:rPr>
              <a:t></a:t>
            </a:r>
            <a:r>
              <a:rPr lang="ja-JP" altLang="en-US" dirty="0">
                <a:sym typeface="Wingdings" panose="05000000000000000000" pitchFamily="2" charset="2"/>
              </a:rPr>
              <a:t> スマホのようなうっかり</a:t>
            </a:r>
            <a:r>
              <a:rPr kumimoji="1" lang="ja-JP" altLang="en-US" dirty="0">
                <a:sym typeface="Wingdings" panose="05000000000000000000" pitchFamily="2" charset="2"/>
              </a:rPr>
              <a:t>買い替えリスク（面倒）が低</a:t>
            </a:r>
            <a:endParaRPr kumimoji="1" lang="en-US" altLang="ja-JP" dirty="0">
              <a:sym typeface="Wingdings" panose="05000000000000000000" pitchFamily="2" charset="2"/>
            </a:endParaRPr>
          </a:p>
          <a:p>
            <a:r>
              <a:rPr kumimoji="1" lang="en-US" altLang="ja-JP" dirty="0">
                <a:sym typeface="Wingdings" panose="05000000000000000000" pitchFamily="2" charset="2"/>
              </a:rPr>
              <a:t> </a:t>
            </a:r>
            <a:r>
              <a:rPr kumimoji="1" lang="ja-JP" altLang="en-US" dirty="0">
                <a:sym typeface="Wingdings" panose="05000000000000000000" pitchFamily="2" charset="2"/>
              </a:rPr>
              <a:t>故障（不調）リスクが低、スマホ通信障害と無縁</a:t>
            </a:r>
            <a:endParaRPr kumimoji="1" lang="ja-JP" altLang="en-US" dirty="0"/>
          </a:p>
          <a:p>
            <a:r>
              <a:rPr lang="en-US" altLang="ja-JP" dirty="0">
                <a:solidFill>
                  <a:srgbClr val="FF00FF"/>
                </a:solidFill>
                <a:sym typeface="Wingdings" panose="05000000000000000000" pitchFamily="2" charset="2"/>
              </a:rPr>
              <a:t> </a:t>
            </a:r>
            <a:r>
              <a:rPr kumimoji="1" lang="ja-JP" altLang="en-US" dirty="0">
                <a:solidFill>
                  <a:srgbClr val="FF00FF"/>
                </a:solidFill>
              </a:rPr>
              <a:t>対応していないブラウザ</a:t>
            </a:r>
            <a:r>
              <a:rPr kumimoji="1" lang="ja-JP" altLang="en-US" dirty="0"/>
              <a:t>がある</a:t>
            </a:r>
            <a:endParaRPr kumimoji="1" lang="en-US" altLang="ja-JP" dirty="0"/>
          </a:p>
          <a:p>
            <a:r>
              <a:rPr lang="en-US" altLang="ja-JP" dirty="0">
                <a:solidFill>
                  <a:srgbClr val="FF00FF"/>
                </a:solidFill>
                <a:sym typeface="Wingdings" panose="05000000000000000000" pitchFamily="2" charset="2"/>
              </a:rPr>
              <a:t> </a:t>
            </a:r>
            <a:r>
              <a:rPr lang="ja-JP" altLang="en-US" dirty="0">
                <a:solidFill>
                  <a:srgbClr val="FF00FF"/>
                </a:solidFill>
                <a:sym typeface="Wingdings" panose="05000000000000000000" pitchFamily="2" charset="2"/>
              </a:rPr>
              <a:t>認証の</a:t>
            </a:r>
            <a:r>
              <a:rPr lang="ja-JP" altLang="en-US" dirty="0">
                <a:solidFill>
                  <a:srgbClr val="FF00FF"/>
                </a:solidFill>
              </a:rPr>
              <a:t>手間が大</a:t>
            </a:r>
            <a:r>
              <a:rPr lang="ja-JP" altLang="en-US" dirty="0"/>
              <a:t>（な場合がある）</a:t>
            </a:r>
            <a:endParaRPr kumimoji="1" lang="en-US" altLang="ja-JP" dirty="0"/>
          </a:p>
          <a:p>
            <a:pPr lvl="1"/>
            <a:r>
              <a:rPr lang="en-US" altLang="ja-JP" dirty="0"/>
              <a:t>USB</a:t>
            </a:r>
            <a:r>
              <a:rPr lang="ja-JP" altLang="en-US" dirty="0"/>
              <a:t>タイプ：</a:t>
            </a:r>
            <a:r>
              <a:rPr lang="en-US" altLang="ja-JP" dirty="0"/>
              <a:t>PC</a:t>
            </a:r>
            <a:r>
              <a:rPr lang="ja-JP" altLang="en-US" dirty="0"/>
              <a:t>への抜き刺し（</a:t>
            </a:r>
            <a:r>
              <a:rPr lang="en-US" altLang="ja-JP" dirty="0"/>
              <a:t>cf. </a:t>
            </a:r>
            <a:r>
              <a:rPr lang="ja-JP" altLang="en-US" dirty="0"/>
              <a:t>近距離無線（</a:t>
            </a:r>
            <a:r>
              <a:rPr lang="en-US" altLang="ja-JP" dirty="0"/>
              <a:t>NFC</a:t>
            </a:r>
            <a:r>
              <a:rPr lang="ja-JP" altLang="en-US" dirty="0"/>
              <a:t>））</a:t>
            </a:r>
            <a:endParaRPr lang="en-US" altLang="ja-JP" dirty="0"/>
          </a:p>
          <a:p>
            <a:pPr lvl="1"/>
            <a:r>
              <a:rPr kumimoji="1" lang="en-US" altLang="ja-JP" dirty="0"/>
              <a:t>PIN</a:t>
            </a:r>
            <a:r>
              <a:rPr kumimoji="1" lang="ja-JP" altLang="en-US" dirty="0"/>
              <a:t>入力タイプ</a:t>
            </a:r>
            <a:r>
              <a:rPr lang="ja-JP" altLang="en-US" dirty="0"/>
              <a:t>：</a:t>
            </a:r>
            <a:r>
              <a:rPr kumimoji="1" lang="en-US" altLang="ja-JP" dirty="0"/>
              <a:t>PIN</a:t>
            </a:r>
            <a:r>
              <a:rPr kumimoji="1" lang="ja-JP" altLang="en-US" dirty="0"/>
              <a:t>入力（</a:t>
            </a:r>
            <a:r>
              <a:rPr kumimoji="1" lang="en-US" altLang="ja-JP" dirty="0"/>
              <a:t>cf. </a:t>
            </a:r>
            <a:r>
              <a:rPr kumimoji="1" lang="ja-JP" altLang="en-US" dirty="0"/>
              <a:t>指紋認証）</a:t>
            </a:r>
          </a:p>
          <a:p>
            <a:r>
              <a:rPr lang="en-US" altLang="ja-JP" dirty="0">
                <a:solidFill>
                  <a:srgbClr val="FF00FF"/>
                </a:solidFill>
                <a:sym typeface="Wingdings" panose="05000000000000000000" pitchFamily="2" charset="2"/>
              </a:rPr>
              <a:t> </a:t>
            </a:r>
            <a:r>
              <a:rPr lang="ja-JP" altLang="en-US" dirty="0">
                <a:solidFill>
                  <a:srgbClr val="FF00FF"/>
                </a:solidFill>
              </a:rPr>
              <a:t>小さすぎて無くしそう</a:t>
            </a:r>
            <a:endParaRPr lang="en-US" altLang="ja-JP" dirty="0">
              <a:solidFill>
                <a:srgbClr val="FF00FF"/>
              </a:solidFill>
            </a:endParaRPr>
          </a:p>
          <a:p>
            <a:r>
              <a:rPr lang="en-US" altLang="ja-JP" dirty="0">
                <a:solidFill>
                  <a:srgbClr val="FF00FF"/>
                </a:solidFill>
                <a:sym typeface="Wingdings" panose="05000000000000000000" pitchFamily="2" charset="2"/>
              </a:rPr>
              <a:t> PC</a:t>
            </a:r>
            <a:r>
              <a:rPr lang="ja-JP" altLang="en-US" dirty="0">
                <a:solidFill>
                  <a:srgbClr val="FF00FF"/>
                </a:solidFill>
                <a:sym typeface="Wingdings" panose="05000000000000000000" pitchFamily="2" charset="2"/>
              </a:rPr>
              <a:t>とつなげないかも（</a:t>
            </a:r>
            <a:r>
              <a:rPr lang="en-US" altLang="ja-JP" dirty="0">
                <a:solidFill>
                  <a:srgbClr val="FF00FF"/>
                </a:solidFill>
                <a:sym typeface="Wingdings" panose="05000000000000000000" pitchFamily="2" charset="2"/>
              </a:rPr>
              <a:t>NFC</a:t>
            </a:r>
            <a:r>
              <a:rPr lang="ja-JP" altLang="en-US" dirty="0">
                <a:solidFill>
                  <a:srgbClr val="FF00FF"/>
                </a:solidFill>
                <a:sym typeface="Wingdings" panose="05000000000000000000" pitchFamily="2" charset="2"/>
              </a:rPr>
              <a:t>がない、</a:t>
            </a:r>
            <a:r>
              <a:rPr lang="en-US" altLang="ja-JP" dirty="0">
                <a:solidFill>
                  <a:srgbClr val="FF00FF"/>
                </a:solidFill>
                <a:sym typeface="Wingdings" panose="05000000000000000000" pitchFamily="2" charset="2"/>
              </a:rPr>
              <a:t>USB</a:t>
            </a:r>
            <a:r>
              <a:rPr lang="ja-JP" altLang="en-US" dirty="0">
                <a:solidFill>
                  <a:srgbClr val="FF00FF"/>
                </a:solidFill>
                <a:sym typeface="Wingdings" panose="05000000000000000000" pitchFamily="2" charset="2"/>
              </a:rPr>
              <a:t>ポートがない）</a:t>
            </a:r>
            <a:endParaRPr lang="en-US" altLang="ja-JP" dirty="0">
              <a:solidFill>
                <a:srgbClr val="FF00FF"/>
              </a:solidFill>
            </a:endParaRPr>
          </a:p>
        </p:txBody>
      </p:sp>
      <p:sp>
        <p:nvSpPr>
          <p:cNvPr id="4" name="日付プレースホルダー 3">
            <a:extLst>
              <a:ext uri="{FF2B5EF4-FFF2-40B4-BE49-F238E27FC236}">
                <a16:creationId xmlns:a16="http://schemas.microsoft.com/office/drawing/2014/main" id="{67980EEE-3D77-3A41-7D62-9137FD57BAD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B383CBD-6061-CE7A-29B5-043C8B97FF3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74E6F38-BAAF-9EE0-6B09-40E5A65BB838}"/>
              </a:ext>
            </a:extLst>
          </p:cNvPr>
          <p:cNvSpPr>
            <a:spLocks noGrp="1"/>
          </p:cNvSpPr>
          <p:nvPr>
            <p:ph type="sldNum" sz="quarter" idx="12"/>
          </p:nvPr>
        </p:nvSpPr>
        <p:spPr/>
        <p:txBody>
          <a:bodyPr/>
          <a:lstStyle/>
          <a:p>
            <a:fld id="{55E32C41-2E12-F042-B05A-CBC2BA75F68F}" type="slidenum">
              <a:rPr kumimoji="1" lang="ja-JP" altLang="en-US" smtClean="0"/>
              <a:t>46</a:t>
            </a:fld>
            <a:endParaRPr kumimoji="1" lang="ja-JP" altLang="en-US"/>
          </a:p>
        </p:txBody>
      </p:sp>
      <p:grpSp>
        <p:nvGrpSpPr>
          <p:cNvPr id="7" name="グループ化 6">
            <a:extLst>
              <a:ext uri="{FF2B5EF4-FFF2-40B4-BE49-F238E27FC236}">
                <a16:creationId xmlns:a16="http://schemas.microsoft.com/office/drawing/2014/main" id="{DED59B92-ADA1-A151-D8F9-7F3BE48B2F11}"/>
              </a:ext>
            </a:extLst>
          </p:cNvPr>
          <p:cNvGrpSpPr/>
          <p:nvPr/>
        </p:nvGrpSpPr>
        <p:grpSpPr>
          <a:xfrm>
            <a:off x="8610600" y="3589039"/>
            <a:ext cx="3152696" cy="701774"/>
            <a:chOff x="3206015" y="1600895"/>
            <a:chExt cx="3271466" cy="701774"/>
          </a:xfrm>
        </p:grpSpPr>
        <p:sp>
          <p:nvSpPr>
            <p:cNvPr id="8" name="テキスト ボックス 7">
              <a:hlinkClick r:id="rId2"/>
              <a:extLst>
                <a:ext uri="{FF2B5EF4-FFF2-40B4-BE49-F238E27FC236}">
                  <a16:creationId xmlns:a16="http://schemas.microsoft.com/office/drawing/2014/main" id="{DC4149BD-AEE3-3B1E-350E-C72A91FDDB9D}"/>
                </a:ext>
              </a:extLst>
            </p:cNvPr>
            <p:cNvSpPr txBox="1"/>
            <p:nvPr/>
          </p:nvSpPr>
          <p:spPr>
            <a:xfrm>
              <a:off x="3206015" y="1600895"/>
              <a:ext cx="3095616"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9" name="図 8" descr="アイコン&#10;&#10;自動的に生成された説明">
              <a:extLst>
                <a:ext uri="{FF2B5EF4-FFF2-40B4-BE49-F238E27FC236}">
                  <a16:creationId xmlns:a16="http://schemas.microsoft.com/office/drawing/2014/main" id="{FC9F63AC-7A17-E17F-A908-3643BBD600D0}"/>
                </a:ext>
              </a:extLst>
            </p:cNvPr>
            <p:cNvPicPr>
              <a:picLocks noChangeAspect="1"/>
            </p:cNvPicPr>
            <p:nvPr/>
          </p:nvPicPr>
          <p:blipFill>
            <a:blip r:embed="rId3"/>
            <a:stretch>
              <a:fillRect/>
            </a:stretch>
          </p:blipFill>
          <p:spPr>
            <a:xfrm flipH="1">
              <a:off x="5941901" y="1684993"/>
              <a:ext cx="535580" cy="617676"/>
            </a:xfrm>
            <a:prstGeom prst="rect">
              <a:avLst/>
            </a:prstGeom>
          </p:spPr>
        </p:pic>
      </p:grpSp>
      <p:cxnSp>
        <p:nvCxnSpPr>
          <p:cNvPr id="11" name="直線コネクタ 10">
            <a:extLst>
              <a:ext uri="{FF2B5EF4-FFF2-40B4-BE49-F238E27FC236}">
                <a16:creationId xmlns:a16="http://schemas.microsoft.com/office/drawing/2014/main" id="{4A9615C8-90C4-874B-D9C1-CF34A345B4C5}"/>
              </a:ext>
            </a:extLst>
          </p:cNvPr>
          <p:cNvCxnSpPr>
            <a:endCxn id="8" idx="1"/>
          </p:cNvCxnSpPr>
          <p:nvPr/>
        </p:nvCxnSpPr>
        <p:spPr>
          <a:xfrm>
            <a:off x="6743700" y="3781425"/>
            <a:ext cx="1866900" cy="1000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58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47</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547973"/>
            <a:ext cx="5953126"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2259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多要素認証にまつわるトラブルに備える</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初期設定時の罠</a:t>
            </a:r>
            <a:endParaRPr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lang="en-US" altLang="ja-JP" dirty="0"/>
          </a:p>
          <a:p>
            <a:r>
              <a:rPr kumimoji="1" lang="en-US" altLang="ja-JP" dirty="0" err="1"/>
              <a:t>utac</a:t>
            </a:r>
            <a:r>
              <a:rPr kumimoji="1" lang="ja-JP" altLang="en-US" dirty="0"/>
              <a:t>パスワード忘れに備える</a:t>
            </a:r>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
        <p:nvSpPr>
          <p:cNvPr id="7" name="テキスト ボックス 6">
            <a:extLst>
              <a:ext uri="{FF2B5EF4-FFF2-40B4-BE49-F238E27FC236}">
                <a16:creationId xmlns:a16="http://schemas.microsoft.com/office/drawing/2014/main" id="{EAAA2600-47B9-5A81-C9DC-C4DB950CBBA5}"/>
              </a:ext>
            </a:extLst>
          </p:cNvPr>
          <p:cNvSpPr txBox="1"/>
          <p:nvPr/>
        </p:nvSpPr>
        <p:spPr>
          <a:xfrm>
            <a:off x="6730006" y="3816628"/>
            <a:ext cx="5386411" cy="369332"/>
          </a:xfrm>
          <a:prstGeom prst="rect">
            <a:avLst/>
          </a:prstGeom>
          <a:noFill/>
        </p:spPr>
        <p:txBody>
          <a:bodyPr wrap="none" rtlCol="0">
            <a:spAutoFit/>
          </a:bodyPr>
          <a:lstStyle/>
          <a:p>
            <a:r>
              <a:rPr kumimoji="1" lang="en-US" altLang="ja-JP" dirty="0">
                <a:hlinkClick r:id="rId2"/>
              </a:rPr>
              <a:t>UTokyo Account</a:t>
            </a:r>
            <a:r>
              <a:rPr kumimoji="1" lang="ja-JP" altLang="en-US" dirty="0">
                <a:hlinkClick r:id="rId2"/>
              </a:rPr>
              <a:t>における多要素認証</a:t>
            </a:r>
            <a:r>
              <a:rPr lang="ja-JP" altLang="en-US" dirty="0">
                <a:hlinkClick r:id="rId2"/>
              </a:rPr>
              <a:t>の利用について</a:t>
            </a:r>
            <a:endParaRPr kumimoji="1" lang="ja-JP" altLang="en-US" dirty="0"/>
          </a:p>
        </p:txBody>
      </p:sp>
      <p:grpSp>
        <p:nvGrpSpPr>
          <p:cNvPr id="8" name="グループ化 7">
            <a:extLst>
              <a:ext uri="{FF2B5EF4-FFF2-40B4-BE49-F238E27FC236}">
                <a16:creationId xmlns:a16="http://schemas.microsoft.com/office/drawing/2014/main" id="{DB0593D1-713D-ED88-588A-F8018B3CAB16}"/>
              </a:ext>
            </a:extLst>
          </p:cNvPr>
          <p:cNvGrpSpPr/>
          <p:nvPr/>
        </p:nvGrpSpPr>
        <p:grpSpPr>
          <a:xfrm>
            <a:off x="6987181" y="4196429"/>
            <a:ext cx="3513537" cy="617676"/>
            <a:chOff x="3632998" y="1684993"/>
            <a:chExt cx="3645901" cy="617676"/>
          </a:xfrm>
        </p:grpSpPr>
        <p:sp>
          <p:nvSpPr>
            <p:cNvPr id="9" name="テキスト ボックス 8">
              <a:hlinkClick r:id="rId3"/>
              <a:extLst>
                <a:ext uri="{FF2B5EF4-FFF2-40B4-BE49-F238E27FC236}">
                  <a16:creationId xmlns:a16="http://schemas.microsoft.com/office/drawing/2014/main" id="{65BFD420-52C5-8AEC-CDB3-8924B9CDCBC6}"/>
                </a:ext>
              </a:extLst>
            </p:cNvPr>
            <p:cNvSpPr txBox="1"/>
            <p:nvPr/>
          </p:nvSpPr>
          <p:spPr>
            <a:xfrm>
              <a:off x="3632998" y="1717894"/>
              <a:ext cx="364590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10" name="図 9" descr="アイコン&#10;&#10;自動的に生成された説明">
              <a:extLst>
                <a:ext uri="{FF2B5EF4-FFF2-40B4-BE49-F238E27FC236}">
                  <a16:creationId xmlns:a16="http://schemas.microsoft.com/office/drawing/2014/main" id="{92240E1A-496B-F3A4-166C-6F0F21D3FC74}"/>
                </a:ext>
              </a:extLst>
            </p:cNvPr>
            <p:cNvPicPr>
              <a:picLocks noChangeAspect="1"/>
            </p:cNvPicPr>
            <p:nvPr/>
          </p:nvPicPr>
          <p:blipFill>
            <a:blip r:embed="rId4"/>
            <a:stretch>
              <a:fillRect/>
            </a:stretch>
          </p:blipFill>
          <p:spPr>
            <a:xfrm flipH="1">
              <a:off x="6643653" y="1684993"/>
              <a:ext cx="535580" cy="617676"/>
            </a:xfrm>
            <a:prstGeom prst="rect">
              <a:avLst/>
            </a:prstGeom>
          </p:spPr>
        </p:pic>
      </p:grpSp>
    </p:spTree>
    <p:extLst>
      <p:ext uri="{BB962C8B-B14F-4D97-AF65-F5344CB8AC3E}">
        <p14:creationId xmlns:p14="http://schemas.microsoft.com/office/powerpoint/2010/main" val="307399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324365" y="1804086"/>
            <a:ext cx="8030958" cy="4552264"/>
          </a:xfrm>
        </p:spPr>
        <p:txBody>
          <a:bodyPr>
            <a:normAutofit lnSpcReduction="10000"/>
          </a:bodyPr>
          <a:lstStyle/>
          <a:p>
            <a:r>
              <a:rPr kumimoji="1" lang="ja-JP" altLang="en-US" dirty="0"/>
              <a:t>以下をやる必要がある</a:t>
            </a:r>
            <a:endParaRPr kumimoji="1" lang="en-US" altLang="ja-JP" dirty="0"/>
          </a:p>
          <a:p>
            <a:pPr lvl="1"/>
            <a:r>
              <a:rPr kumimoji="1" lang="ja-JP" altLang="en-US" dirty="0"/>
              <a:t>手順</a:t>
            </a:r>
            <a:r>
              <a:rPr kumimoji="1" lang="en-US" altLang="ja-JP" dirty="0"/>
              <a:t>1 </a:t>
            </a:r>
            <a:r>
              <a:rPr kumimoji="1" lang="ja-JP" altLang="en-US" dirty="0"/>
              <a:t>本人確認方法その</a:t>
            </a:r>
            <a:r>
              <a:rPr kumimoji="1" lang="en-US" altLang="ja-JP" dirty="0"/>
              <a:t>1</a:t>
            </a:r>
            <a:r>
              <a:rPr kumimoji="1" lang="ja-JP" altLang="en-US" dirty="0"/>
              <a:t>設定</a:t>
            </a:r>
            <a:endParaRPr kumimoji="1" lang="en-US" altLang="ja-JP" dirty="0"/>
          </a:p>
          <a:p>
            <a:pPr lvl="1"/>
            <a:r>
              <a:rPr lang="ja-JP" altLang="en-US" dirty="0"/>
              <a:t>手順</a:t>
            </a:r>
            <a:r>
              <a:rPr lang="en-US" altLang="ja-JP" dirty="0"/>
              <a:t>2 </a:t>
            </a:r>
            <a:r>
              <a:rPr kumimoji="1" lang="ja-JP" altLang="en-US" dirty="0"/>
              <a:t>本人確認方法その</a:t>
            </a:r>
            <a:r>
              <a:rPr kumimoji="1" lang="en-US" altLang="ja-JP" dirty="0"/>
              <a:t>2</a:t>
            </a:r>
            <a:r>
              <a:rPr kumimoji="1" lang="ja-JP" altLang="en-US" dirty="0"/>
              <a:t>設定</a:t>
            </a:r>
            <a:endParaRPr kumimoji="1" lang="en-US" altLang="ja-JP" dirty="0"/>
          </a:p>
          <a:p>
            <a:pPr lvl="1"/>
            <a:r>
              <a:rPr lang="ja-JP" altLang="en-US" dirty="0"/>
              <a:t>手順</a:t>
            </a:r>
            <a:r>
              <a:rPr lang="en-US" altLang="ja-JP" dirty="0"/>
              <a:t>3 </a:t>
            </a:r>
            <a:r>
              <a:rPr lang="ja-JP" altLang="en-US" dirty="0"/>
              <a:t>動作確認</a:t>
            </a:r>
            <a:endParaRPr lang="en-US" altLang="ja-JP" dirty="0"/>
          </a:p>
          <a:p>
            <a:pPr lvl="1"/>
            <a:r>
              <a:rPr lang="ja-JP" altLang="en-US" dirty="0"/>
              <a:t>手順</a:t>
            </a:r>
            <a:r>
              <a:rPr lang="en-US" altLang="ja-JP" dirty="0"/>
              <a:t>4 UTokyo</a:t>
            </a:r>
            <a:r>
              <a:rPr lang="ja-JP" altLang="en-US" dirty="0"/>
              <a:t> </a:t>
            </a:r>
            <a:r>
              <a:rPr lang="en-US" altLang="ja-JP" dirty="0"/>
              <a:t>Account</a:t>
            </a:r>
            <a:r>
              <a:rPr lang="ja-JP" altLang="en-US" dirty="0"/>
              <a:t>利用者メニューで</a:t>
            </a:r>
            <a:r>
              <a:rPr lang="ja-JP" altLang="en-US" dirty="0">
                <a:solidFill>
                  <a:srgbClr val="FF00FF"/>
                </a:solidFill>
              </a:rPr>
              <a:t>「はい」</a:t>
            </a:r>
            <a:endParaRPr lang="en-US" altLang="ja-JP" dirty="0"/>
          </a:p>
          <a:p>
            <a:pPr lvl="1"/>
            <a:r>
              <a:rPr lang="ja-JP" altLang="en-US" dirty="0"/>
              <a:t>最大</a:t>
            </a:r>
            <a:r>
              <a:rPr lang="en-US" altLang="ja-JP" dirty="0">
                <a:solidFill>
                  <a:srgbClr val="FF00FF"/>
                </a:solidFill>
              </a:rPr>
              <a:t>40</a:t>
            </a:r>
            <a:r>
              <a:rPr lang="ja-JP" altLang="en-US" dirty="0">
                <a:solidFill>
                  <a:srgbClr val="FF00FF"/>
                </a:solidFill>
              </a:rPr>
              <a:t>分</a:t>
            </a:r>
            <a:r>
              <a:rPr lang="ja-JP" altLang="en-US" dirty="0"/>
              <a:t>待つ</a:t>
            </a:r>
            <a:endParaRPr lang="en-US" altLang="ja-JP" dirty="0"/>
          </a:p>
          <a:p>
            <a:r>
              <a:rPr lang="ja-JP" altLang="en-US" dirty="0"/>
              <a:t>手順</a:t>
            </a:r>
            <a:r>
              <a:rPr lang="en-US" altLang="ja-JP" dirty="0"/>
              <a:t>1, 2</a:t>
            </a:r>
            <a:r>
              <a:rPr lang="ja-JP" altLang="en-US" dirty="0"/>
              <a:t>だけでできたと思ってしまいがち</a:t>
            </a:r>
            <a:endParaRPr lang="en-US" altLang="ja-JP" dirty="0"/>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pSp>
        <p:nvGrpSpPr>
          <p:cNvPr id="7" name="グループ化 6">
            <a:extLst>
              <a:ext uri="{FF2B5EF4-FFF2-40B4-BE49-F238E27FC236}">
                <a16:creationId xmlns:a16="http://schemas.microsoft.com/office/drawing/2014/main" id="{F644101F-E77C-378E-2518-3537059E029A}"/>
              </a:ext>
            </a:extLst>
          </p:cNvPr>
          <p:cNvGrpSpPr/>
          <p:nvPr/>
        </p:nvGrpSpPr>
        <p:grpSpPr>
          <a:xfrm>
            <a:off x="6617711" y="1804086"/>
            <a:ext cx="4970056" cy="617676"/>
            <a:chOff x="3632998" y="1684993"/>
            <a:chExt cx="5157294" cy="617676"/>
          </a:xfrm>
        </p:grpSpPr>
        <p:sp>
          <p:nvSpPr>
            <p:cNvPr id="8" name="テキスト ボックス 7">
              <a:hlinkClick r:id="rId2"/>
              <a:extLst>
                <a:ext uri="{FF2B5EF4-FFF2-40B4-BE49-F238E27FC236}">
                  <a16:creationId xmlns:a16="http://schemas.microsoft.com/office/drawing/2014/main" id="{D3C5547A-0714-C821-118C-DFDFC3B0B27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D2AAA808-E85C-BFAC-7ECC-503E07630398}"/>
                </a:ext>
              </a:extLst>
            </p:cNvPr>
            <p:cNvPicPr>
              <a:picLocks noChangeAspect="1"/>
            </p:cNvPicPr>
            <p:nvPr/>
          </p:nvPicPr>
          <p:blipFill>
            <a:blip r:embed="rId3"/>
            <a:stretch>
              <a:fillRect/>
            </a:stretch>
          </p:blipFill>
          <p:spPr>
            <a:xfrm flipH="1">
              <a:off x="8254712" y="1684993"/>
              <a:ext cx="535580" cy="617676"/>
            </a:xfrm>
            <a:prstGeom prst="rect">
              <a:avLst/>
            </a:prstGeom>
          </p:spPr>
        </p:pic>
      </p:grpSp>
      <p:sp>
        <p:nvSpPr>
          <p:cNvPr id="11" name="テキスト ボックス 10">
            <a:extLst>
              <a:ext uri="{FF2B5EF4-FFF2-40B4-BE49-F238E27FC236}">
                <a16:creationId xmlns:a16="http://schemas.microsoft.com/office/drawing/2014/main" id="{ADE4C2A8-1DDF-AFA5-D660-001C2AE20466}"/>
              </a:ext>
            </a:extLst>
          </p:cNvPr>
          <p:cNvSpPr txBox="1"/>
          <p:nvPr/>
        </p:nvSpPr>
        <p:spPr>
          <a:xfrm>
            <a:off x="6874886" y="2419659"/>
            <a:ext cx="4617244" cy="369332"/>
          </a:xfrm>
          <a:prstGeom prst="rect">
            <a:avLst/>
          </a:prstGeom>
          <a:noFill/>
        </p:spPr>
        <p:txBody>
          <a:bodyPr wrap="square">
            <a:spAutoFit/>
          </a:bodyPr>
          <a:lstStyle/>
          <a:p>
            <a:r>
              <a:rPr lang="ja-JP" altLang="en-US" dirty="0">
                <a:hlinkClick r:id="rId4"/>
              </a:rPr>
              <a:t>UTokyo Account多要素認証の初期設定手順 </a:t>
            </a:r>
            <a:endParaRPr lang="ja-JP" altLang="en-US" dirty="0"/>
          </a:p>
        </p:txBody>
      </p:sp>
      <p:sp>
        <p:nvSpPr>
          <p:cNvPr id="12" name="正方形/長方形 11">
            <a:extLst>
              <a:ext uri="{FF2B5EF4-FFF2-40B4-BE49-F238E27FC236}">
                <a16:creationId xmlns:a16="http://schemas.microsoft.com/office/drawing/2014/main" id="{412DFC39-C835-2C84-4B11-2359D8E1B143}"/>
              </a:ext>
            </a:extLst>
          </p:cNvPr>
          <p:cNvSpPr/>
          <p:nvPr/>
        </p:nvSpPr>
        <p:spPr>
          <a:xfrm>
            <a:off x="10313104" y="2854764"/>
            <a:ext cx="1720552" cy="34223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3" name="正方形/長方形 12">
            <a:extLst>
              <a:ext uri="{FF2B5EF4-FFF2-40B4-BE49-F238E27FC236}">
                <a16:creationId xmlns:a16="http://schemas.microsoft.com/office/drawing/2014/main" id="{BF3D1C7F-F7B5-4C50-82BB-870B43702472}"/>
              </a:ext>
            </a:extLst>
          </p:cNvPr>
          <p:cNvSpPr/>
          <p:nvPr/>
        </p:nvSpPr>
        <p:spPr>
          <a:xfrm>
            <a:off x="8568238" y="2854764"/>
            <a:ext cx="1720552" cy="38032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0116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a:t>
            </a:r>
            <a:r>
              <a:rPr lang="en-US" altLang="ja-JP" dirty="0"/>
              <a:t>Zoom</a:t>
            </a:r>
            <a:r>
              <a:rPr lang="ja-JP" altLang="en-US" dirty="0"/>
              <a:t>、メールフォーム</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590550" y="2012949"/>
            <a:ext cx="11068050"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70C0"/>
                </a:solidFill>
              </a:rPr>
              <a:t>二つ目の本人確認方法（電話など）</a:t>
            </a:r>
            <a:r>
              <a:rPr kumimoji="1" lang="ja-JP" altLang="en-US" dirty="0"/>
              <a:t>を登録しておく</a:t>
            </a:r>
            <a:endParaRPr kumimoji="1" lang="en-US" altLang="ja-JP" dirty="0"/>
          </a:p>
          <a:p>
            <a:pPr lvl="1"/>
            <a:r>
              <a:rPr kumimoji="1" lang="ja-JP" altLang="en-US" dirty="0">
                <a:hlinkClick r:id="rId2"/>
              </a:rPr>
              <a:t>設定ページ</a:t>
            </a:r>
            <a:r>
              <a:rPr kumimoji="1" lang="ja-JP" altLang="en-US" dirty="0"/>
              <a:t>にそれでログイン、アプリの設定を一旦消してやり直す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790700"/>
            <a:ext cx="11553568" cy="4702175"/>
          </a:xfrm>
        </p:spPr>
        <p:txBody>
          <a:bodyPr>
            <a:normAutofit fontScale="92500"/>
          </a:bodyPr>
          <a:lstStyle/>
          <a:p>
            <a:r>
              <a:rPr kumimoji="1" lang="ja-JP" altLang="en-US" b="1" dirty="0"/>
              <a:t>セキュリティキー</a:t>
            </a:r>
            <a:r>
              <a:rPr kumimoji="1" lang="ja-JP" altLang="en-US" dirty="0"/>
              <a:t> </a:t>
            </a:r>
            <a:r>
              <a:rPr kumimoji="1" lang="en-US" altLang="ja-JP" dirty="0">
                <a:hlinkClick r:id="rId3"/>
              </a:rPr>
              <a:t>YubiKey</a:t>
            </a:r>
            <a:endParaRPr kumimoji="1" lang="en-US" altLang="ja-JP" dirty="0"/>
          </a:p>
          <a:p>
            <a:pPr lvl="1"/>
            <a:r>
              <a:rPr kumimoji="1" lang="en-US" altLang="ja-JP" dirty="0"/>
              <a:t>Amazon</a:t>
            </a:r>
            <a:r>
              <a:rPr kumimoji="1" lang="ja-JP" altLang="en-US" dirty="0"/>
              <a:t>など</a:t>
            </a:r>
            <a:r>
              <a:rPr lang="ja-JP" altLang="en-US" dirty="0"/>
              <a:t>で容易に入手できます</a:t>
            </a:r>
            <a:endParaRPr kumimoji="1" lang="ja-JP" altLang="en-US" dirty="0"/>
          </a:p>
          <a:p>
            <a:r>
              <a:rPr lang="ja-JP" altLang="en-US" b="1" dirty="0"/>
              <a:t>ガラ</a:t>
            </a:r>
            <a:r>
              <a:rPr kumimoji="1" lang="ja-JP" altLang="en-US" b="1" dirty="0"/>
              <a:t>携電話 </a:t>
            </a:r>
            <a:r>
              <a:rPr lang="ja-JP" altLang="en-US" sz="2000" dirty="0">
                <a:hlinkClick r:id="rId4"/>
              </a:rPr>
              <a:t>大学貸し出し</a:t>
            </a:r>
            <a:endParaRPr kumimoji="1" lang="en-US" altLang="ja-JP" dirty="0"/>
          </a:p>
          <a:p>
            <a:r>
              <a:rPr lang="ja-JP" altLang="en-US" b="1" dirty="0"/>
              <a:t>専用ハードウェアトークン </a:t>
            </a:r>
            <a:r>
              <a:rPr lang="ja-JP" altLang="en-US" sz="2000" dirty="0">
                <a:hlinkClick r:id="rId5"/>
              </a:rPr>
              <a:t>大学貸し出し</a:t>
            </a:r>
            <a:endParaRPr lang="en-US" altLang="ja-JP" b="1" dirty="0"/>
          </a:p>
          <a:p>
            <a:pPr lvl="1"/>
            <a:r>
              <a:rPr lang="en-US" altLang="ja-JP" dirty="0"/>
              <a:t>6</a:t>
            </a:r>
            <a:r>
              <a:rPr lang="ja-JP" altLang="en-US" dirty="0"/>
              <a:t>桁のワンタイムパスワードを表示する専用デバイス（ネットバンキングのワンタイムパスワードと同じ）</a:t>
            </a:r>
            <a:endParaRPr lang="en-US" altLang="ja-JP" dirty="0"/>
          </a:p>
          <a:p>
            <a:pPr lvl="1"/>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r>
              <a:rPr lang="ja-JP" altLang="en-US" b="1" dirty="0"/>
              <a:t>固定電話</a:t>
            </a:r>
            <a:r>
              <a:rPr lang="en-US" altLang="ja-JP" b="1" dirty="0"/>
              <a:t>x2</a:t>
            </a:r>
            <a:r>
              <a:rPr lang="ja-JP" altLang="en-US" dirty="0"/>
              <a:t>（いえでんと職場電話）</a:t>
            </a:r>
            <a:endParaRPr lang="en-US" altLang="ja-JP" dirty="0"/>
          </a:p>
          <a:p>
            <a:pPr lvl="1"/>
            <a:r>
              <a:rPr lang="ja-JP" altLang="en-US" dirty="0"/>
              <a:t>出張時に困るのでこれで乗り切れるかは慎重にご検討下さい</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76327" y="207513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69765" y="3407755"/>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lang="ja-JP" altLang="en-US" dirty="0"/>
              <a:t>セキュリティキー</a:t>
            </a:r>
            <a:endParaRPr lang="en-US" altLang="ja-JP" dirty="0"/>
          </a:p>
          <a:p>
            <a:pPr lvl="1"/>
            <a:r>
              <a:rPr kumimoji="1" lang="ja-JP" altLang="en-US" dirty="0"/>
              <a:t>専用ハードウェアトークン</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FE11F-5414-4ECA-CCE7-CB6B034654D3}"/>
              </a:ext>
            </a:extLst>
          </p:cNvPr>
          <p:cNvSpPr>
            <a:spLocks noGrp="1"/>
          </p:cNvSpPr>
          <p:nvPr>
            <p:ph type="title"/>
          </p:nvPr>
        </p:nvSpPr>
        <p:spPr/>
        <p:txBody>
          <a:bodyPr/>
          <a:lstStyle/>
          <a:p>
            <a:r>
              <a:rPr kumimoji="1" lang="ja-JP" altLang="en-US" dirty="0"/>
              <a:t>ずばりおススメは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ACAB53B-0385-120C-B4E7-4AAAC5A7DD73}"/>
              </a:ext>
            </a:extLst>
          </p:cNvPr>
          <p:cNvSpPr>
            <a:spLocks noGrp="1"/>
          </p:cNvSpPr>
          <p:nvPr>
            <p:ph idx="1"/>
          </p:nvPr>
        </p:nvSpPr>
        <p:spPr/>
        <p:txBody>
          <a:bodyPr/>
          <a:lstStyle/>
          <a:p>
            <a:r>
              <a:rPr kumimoji="1" lang="ja-JP" altLang="en-US" dirty="0"/>
              <a:t>スマホ常習者</a:t>
            </a:r>
            <a:r>
              <a:rPr kumimoji="1" lang="ja-JP" altLang="en-US" dirty="0">
                <a:sym typeface="Symbol" panose="05050102010706020507" pitchFamily="18" charset="2"/>
              </a:rPr>
              <a:t></a:t>
            </a:r>
            <a:endParaRPr kumimoji="1" lang="en-US" altLang="ja-JP" dirty="0"/>
          </a:p>
          <a:p>
            <a:pPr lvl="1"/>
            <a:r>
              <a:rPr lang="en-US" altLang="ja-JP" dirty="0"/>
              <a:t>Microsoft Authenticator </a:t>
            </a:r>
            <a:r>
              <a:rPr lang="ja-JP" altLang="en-US" dirty="0"/>
              <a:t>パスワードレス</a:t>
            </a:r>
            <a:endParaRPr lang="en-US" altLang="ja-JP" dirty="0"/>
          </a:p>
          <a:p>
            <a:pPr lvl="1"/>
            <a:r>
              <a:rPr kumimoji="1" lang="ja-JP" altLang="en-US" dirty="0"/>
              <a:t>＋</a:t>
            </a:r>
            <a:r>
              <a:rPr kumimoji="1" lang="en-US" altLang="ja-JP" dirty="0"/>
              <a:t>FIDO</a:t>
            </a:r>
            <a:r>
              <a:rPr kumimoji="1" lang="ja-JP" altLang="en-US" dirty="0"/>
              <a:t>セキュリティキー（スマホが壊れた時用）</a:t>
            </a:r>
            <a:endParaRPr kumimoji="1" lang="en-US" altLang="ja-JP" dirty="0"/>
          </a:p>
          <a:p>
            <a:r>
              <a:rPr lang="ja-JP" altLang="en-US" dirty="0"/>
              <a:t>スマホは嫌い、愛着もないので忘れる</a:t>
            </a:r>
            <a:r>
              <a:rPr kumimoji="1" lang="ja-JP" altLang="en-US" dirty="0">
                <a:sym typeface="Symbol" panose="05050102010706020507" pitchFamily="18" charset="2"/>
              </a:rPr>
              <a:t></a:t>
            </a:r>
            <a:endParaRPr lang="en-US" altLang="ja-JP" dirty="0"/>
          </a:p>
          <a:p>
            <a:pPr lvl="1"/>
            <a:r>
              <a:rPr kumimoji="1" lang="en-US" altLang="ja-JP" dirty="0"/>
              <a:t>FIDO</a:t>
            </a:r>
            <a:r>
              <a:rPr kumimoji="1" lang="ja-JP" altLang="en-US" dirty="0"/>
              <a:t>セキュリティキー（使えるなら）</a:t>
            </a:r>
            <a:endParaRPr kumimoji="1" lang="en-US" altLang="ja-JP" dirty="0"/>
          </a:p>
          <a:p>
            <a:pPr lvl="1"/>
            <a:r>
              <a:rPr kumimoji="1" lang="ja-JP" altLang="en-US" dirty="0"/>
              <a:t>専用ハードウェアトークン</a:t>
            </a:r>
            <a:endParaRPr kumimoji="1" lang="en-US" altLang="ja-JP" dirty="0"/>
          </a:p>
          <a:p>
            <a:pPr lvl="1"/>
            <a:r>
              <a:rPr lang="ja-JP" altLang="en-US" dirty="0"/>
              <a:t>ガラケー（持っていなければ大学のを貸りる）</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764EB067-E66B-8A26-BA2B-93AD87BE047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B691BDC-C899-758A-5E00-95BC424BE1DC}"/>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B11AA53-8D15-85B2-E38E-C0205242E2E0}"/>
              </a:ext>
            </a:extLst>
          </p:cNvPr>
          <p:cNvSpPr>
            <a:spLocks noGrp="1"/>
          </p:cNvSpPr>
          <p:nvPr>
            <p:ph type="sldNum" sz="quarter" idx="12"/>
          </p:nvPr>
        </p:nvSpPr>
        <p:spPr/>
        <p:txBody>
          <a:bodyPr/>
          <a:lstStyle/>
          <a:p>
            <a:fld id="{55E32C41-2E12-F042-B05A-CBC2BA75F68F}" type="slidenum">
              <a:rPr kumimoji="1" lang="ja-JP" altLang="en-US" smtClean="0"/>
              <a:t>54</a:t>
            </a:fld>
            <a:endParaRPr kumimoji="1" lang="ja-JP" altLang="en-US"/>
          </a:p>
        </p:txBody>
      </p:sp>
      <p:sp>
        <p:nvSpPr>
          <p:cNvPr id="7" name="テキスト ボックス 6">
            <a:extLst>
              <a:ext uri="{FF2B5EF4-FFF2-40B4-BE49-F238E27FC236}">
                <a16:creationId xmlns:a16="http://schemas.microsoft.com/office/drawing/2014/main" id="{177F918C-F68A-61D7-EAE7-F83A297075B9}"/>
              </a:ext>
            </a:extLst>
          </p:cNvPr>
          <p:cNvSpPr txBox="1"/>
          <p:nvPr/>
        </p:nvSpPr>
        <p:spPr>
          <a:xfrm>
            <a:off x="838200" y="5594271"/>
            <a:ext cx="10389383" cy="461665"/>
          </a:xfrm>
          <a:prstGeom prst="rect">
            <a:avLst/>
          </a:prstGeom>
          <a:noFill/>
        </p:spPr>
        <p:txBody>
          <a:bodyPr wrap="none" rtlCol="0">
            <a:spAutoFit/>
          </a:bodyPr>
          <a:lstStyle/>
          <a:p>
            <a:r>
              <a:rPr kumimoji="1" lang="ja-JP" altLang="en-US" sz="2400" dirty="0">
                <a:solidFill>
                  <a:srgbClr val="0070C0"/>
                </a:solidFill>
              </a:rPr>
              <a:t>どちらの場合も電話（</a:t>
            </a:r>
            <a:r>
              <a:rPr kumimoji="1" lang="en-US" altLang="ja-JP" sz="2400" dirty="0">
                <a:solidFill>
                  <a:srgbClr val="0070C0"/>
                </a:solidFill>
              </a:rPr>
              <a:t>SMS/</a:t>
            </a:r>
            <a:r>
              <a:rPr kumimoji="1" lang="ja-JP" altLang="en-US" sz="2400" dirty="0">
                <a:solidFill>
                  <a:srgbClr val="0070C0"/>
                </a:solidFill>
              </a:rPr>
              <a:t>音声）を追加で登録できるならしておく（推）</a:t>
            </a:r>
          </a:p>
        </p:txBody>
      </p:sp>
      <p:sp>
        <p:nvSpPr>
          <p:cNvPr id="8" name="テキスト ボックス 7">
            <a:extLst>
              <a:ext uri="{FF2B5EF4-FFF2-40B4-BE49-F238E27FC236}">
                <a16:creationId xmlns:a16="http://schemas.microsoft.com/office/drawing/2014/main" id="{F3298322-C4C9-176E-4907-D1679584C995}"/>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82869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FB7C-DFE8-9AC1-2D57-2021CD43143C}"/>
              </a:ext>
            </a:extLst>
          </p:cNvPr>
          <p:cNvSpPr>
            <a:spLocks noGrp="1"/>
          </p:cNvSpPr>
          <p:nvPr>
            <p:ph type="title"/>
          </p:nvPr>
        </p:nvSpPr>
        <p:spPr/>
        <p:txBody>
          <a:bodyPr/>
          <a:lstStyle/>
          <a:p>
            <a:r>
              <a:rPr kumimoji="1" lang="en-US" altLang="ja-JP" dirty="0" err="1"/>
              <a:t>utac</a:t>
            </a:r>
            <a:r>
              <a:rPr kumimoji="1" lang="ja-JP" altLang="en-US" dirty="0"/>
              <a:t>パスワードの再設定</a:t>
            </a:r>
          </a:p>
        </p:txBody>
      </p:sp>
      <p:sp>
        <p:nvSpPr>
          <p:cNvPr id="3" name="コンテンツ プレースホルダー 2">
            <a:extLst>
              <a:ext uri="{FF2B5EF4-FFF2-40B4-BE49-F238E27FC236}">
                <a16:creationId xmlns:a16="http://schemas.microsoft.com/office/drawing/2014/main" id="{47E3BF83-6A65-719E-9B76-B7FD1C1BEF4C}"/>
              </a:ext>
            </a:extLst>
          </p:cNvPr>
          <p:cNvSpPr>
            <a:spLocks noGrp="1"/>
          </p:cNvSpPr>
          <p:nvPr>
            <p:ph idx="1"/>
          </p:nvPr>
        </p:nvSpPr>
        <p:spPr/>
        <p:txBody>
          <a:bodyPr>
            <a:normAutofit/>
          </a:bodyPr>
          <a:lstStyle/>
          <a:p>
            <a:r>
              <a:rPr kumimoji="1" lang="ja-JP" altLang="en-US" dirty="0"/>
              <a:t>何かの拍子に</a:t>
            </a:r>
            <a:r>
              <a:rPr kumimoji="1" lang="en-US" altLang="ja-JP" dirty="0" err="1"/>
              <a:t>utac</a:t>
            </a:r>
            <a:r>
              <a:rPr kumimoji="1" lang="ja-JP" altLang="en-US" dirty="0"/>
              <a:t>のパスワードを忘れた場合</a:t>
            </a:r>
            <a:endParaRPr kumimoji="1" lang="en-US" altLang="ja-JP" dirty="0"/>
          </a:p>
          <a:p>
            <a:r>
              <a:rPr lang="ja-JP" altLang="en-US" dirty="0">
                <a:solidFill>
                  <a:srgbClr val="0070C0"/>
                </a:solidFill>
              </a:rPr>
              <a:t>「あらかじめ登録してある」</a:t>
            </a:r>
            <a:r>
              <a:rPr lang="ja-JP" altLang="en-US" dirty="0"/>
              <a:t>メールアドレスへ、再設定メールを送ることで回復可能</a:t>
            </a:r>
            <a:endParaRPr lang="en-US" altLang="ja-JP" dirty="0"/>
          </a:p>
          <a:p>
            <a:r>
              <a:rPr lang="ja-JP" altLang="en-US" dirty="0">
                <a:solidFill>
                  <a:srgbClr val="0070C0"/>
                </a:solidFill>
              </a:rPr>
              <a:t>どこに登録してある</a:t>
            </a:r>
            <a:r>
              <a:rPr lang="en-US" altLang="ja-JP" dirty="0">
                <a:solidFill>
                  <a:srgbClr val="0070C0"/>
                </a:solidFill>
              </a:rPr>
              <a:t>?</a:t>
            </a:r>
            <a:endParaRPr lang="en-US" altLang="ja-JP" dirty="0"/>
          </a:p>
          <a:p>
            <a:pPr lvl="1"/>
            <a:r>
              <a:rPr kumimoji="1" lang="ja-JP" altLang="en-US" dirty="0"/>
              <a:t>学生：     </a:t>
            </a:r>
            <a:r>
              <a:rPr kumimoji="1" lang="en-US" altLang="ja-JP" dirty="0"/>
              <a:t>UTAS,                       </a:t>
            </a:r>
            <a:r>
              <a:rPr kumimoji="1" lang="ja-JP" altLang="en-US" dirty="0"/>
              <a:t>多要素認証設定ページ</a:t>
            </a:r>
            <a:endParaRPr kumimoji="1" lang="en-US" altLang="ja-JP" dirty="0"/>
          </a:p>
          <a:p>
            <a:pPr lvl="1"/>
            <a:r>
              <a:rPr kumimoji="1" lang="ja-JP" altLang="en-US" dirty="0"/>
              <a:t>教職員：人事情報</a:t>
            </a:r>
            <a:r>
              <a:rPr kumimoji="1" lang="en-US" altLang="ja-JP" dirty="0" err="1"/>
              <a:t>MyWeb</a:t>
            </a:r>
            <a:r>
              <a:rPr kumimoji="1" lang="en-US" altLang="ja-JP" dirty="0"/>
              <a:t>,</a:t>
            </a:r>
            <a:r>
              <a:rPr lang="ja-JP" altLang="en-US" dirty="0"/>
              <a:t> </a:t>
            </a:r>
            <a:r>
              <a:rPr kumimoji="1" lang="ja-JP" altLang="en-US" dirty="0"/>
              <a:t>多要素認証設定ページ</a:t>
            </a:r>
            <a:endParaRPr kumimoji="1" lang="en-US" altLang="ja-JP" dirty="0"/>
          </a:p>
        </p:txBody>
      </p:sp>
      <p:sp>
        <p:nvSpPr>
          <p:cNvPr id="4" name="日付プレースホルダー 3">
            <a:extLst>
              <a:ext uri="{FF2B5EF4-FFF2-40B4-BE49-F238E27FC236}">
                <a16:creationId xmlns:a16="http://schemas.microsoft.com/office/drawing/2014/main" id="{9B5E87F8-DFA6-DB52-5FE9-230C264544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F21FE1-C942-6954-F73A-AB8DDE6EE1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A092EF0-39AA-E028-435D-77227A2C4477}"/>
              </a:ext>
            </a:extLst>
          </p:cNvPr>
          <p:cNvSpPr>
            <a:spLocks noGrp="1"/>
          </p:cNvSpPr>
          <p:nvPr>
            <p:ph type="sldNum" sz="quarter" idx="12"/>
          </p:nvPr>
        </p:nvSpPr>
        <p:spPr/>
        <p:txBody>
          <a:bodyPr/>
          <a:lstStyle/>
          <a:p>
            <a:fld id="{55E32C41-2E12-F042-B05A-CBC2BA75F68F}" type="slidenum">
              <a:rPr kumimoji="1" lang="ja-JP" altLang="en-US" smtClean="0"/>
              <a:t>55</a:t>
            </a:fld>
            <a:endParaRPr kumimoji="1" lang="ja-JP" altLang="en-US"/>
          </a:p>
        </p:txBody>
      </p:sp>
      <p:grpSp>
        <p:nvGrpSpPr>
          <p:cNvPr id="7" name="グループ化 6">
            <a:extLst>
              <a:ext uri="{FF2B5EF4-FFF2-40B4-BE49-F238E27FC236}">
                <a16:creationId xmlns:a16="http://schemas.microsoft.com/office/drawing/2014/main" id="{6E603B93-50EC-0A05-E64B-D83D1D36540F}"/>
              </a:ext>
            </a:extLst>
          </p:cNvPr>
          <p:cNvGrpSpPr/>
          <p:nvPr/>
        </p:nvGrpSpPr>
        <p:grpSpPr>
          <a:xfrm>
            <a:off x="5919829" y="5287874"/>
            <a:ext cx="5381541" cy="674469"/>
            <a:chOff x="587633" y="4388726"/>
            <a:chExt cx="5673891" cy="674469"/>
          </a:xfrm>
        </p:grpSpPr>
        <p:sp>
          <p:nvSpPr>
            <p:cNvPr id="8" name="テキスト ボックス 7">
              <a:hlinkClick r:id="rId2"/>
              <a:extLst>
                <a:ext uri="{FF2B5EF4-FFF2-40B4-BE49-F238E27FC236}">
                  <a16:creationId xmlns:a16="http://schemas.microsoft.com/office/drawing/2014/main" id="{C354F8F5-A992-0625-8C71-DB7397FA78AF}"/>
                </a:ext>
              </a:extLst>
            </p:cNvPr>
            <p:cNvSpPr txBox="1"/>
            <p:nvPr/>
          </p:nvSpPr>
          <p:spPr>
            <a:xfrm>
              <a:off x="587633" y="4388726"/>
              <a:ext cx="567389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パスワード 忘れた </a:t>
              </a:r>
              <a:endParaRPr lang="en-US" altLang="ja-JP" sz="3200" dirty="0"/>
            </a:p>
          </p:txBody>
        </p:sp>
        <p:pic>
          <p:nvPicPr>
            <p:cNvPr id="9" name="図 8" descr="アイコン&#10;&#10;自動的に生成された説明">
              <a:extLst>
                <a:ext uri="{FF2B5EF4-FFF2-40B4-BE49-F238E27FC236}">
                  <a16:creationId xmlns:a16="http://schemas.microsoft.com/office/drawing/2014/main" id="{915C23D4-05BB-EE3E-FF7C-58C9F223AA38}"/>
                </a:ext>
              </a:extLst>
            </p:cNvPr>
            <p:cNvPicPr>
              <a:picLocks noChangeAspect="1"/>
            </p:cNvPicPr>
            <p:nvPr/>
          </p:nvPicPr>
          <p:blipFill>
            <a:blip r:embed="rId3"/>
            <a:stretch>
              <a:fillRect/>
            </a:stretch>
          </p:blipFill>
          <p:spPr>
            <a:xfrm flipH="1">
              <a:off x="5725944" y="4445519"/>
              <a:ext cx="535580" cy="617676"/>
            </a:xfrm>
            <a:prstGeom prst="rect">
              <a:avLst/>
            </a:prstGeom>
          </p:spPr>
        </p:pic>
      </p:grpSp>
    </p:spTree>
    <p:extLst>
      <p:ext uri="{BB962C8B-B14F-4D97-AF65-F5344CB8AC3E}">
        <p14:creationId xmlns:p14="http://schemas.microsoft.com/office/powerpoint/2010/main" val="2733689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784A9-4219-64C2-820B-DED4FEE001F5}"/>
              </a:ext>
            </a:extLst>
          </p:cNvPr>
          <p:cNvSpPr>
            <a:spLocks noGrp="1"/>
          </p:cNvSpPr>
          <p:nvPr>
            <p:ph type="title"/>
          </p:nvPr>
        </p:nvSpPr>
        <p:spPr/>
        <p:txBody>
          <a:bodyPr/>
          <a:lstStyle/>
          <a:p>
            <a:r>
              <a:rPr lang="ja-JP" altLang="en-US" dirty="0"/>
              <a:t>この機会に確認・設定してみてください</a:t>
            </a:r>
            <a:endParaRPr kumimoji="1" lang="ja-JP" altLang="en-US" dirty="0"/>
          </a:p>
        </p:txBody>
      </p:sp>
      <p:sp>
        <p:nvSpPr>
          <p:cNvPr id="3" name="コンテンツ プレースホルダー 2">
            <a:extLst>
              <a:ext uri="{FF2B5EF4-FFF2-40B4-BE49-F238E27FC236}">
                <a16:creationId xmlns:a16="http://schemas.microsoft.com/office/drawing/2014/main" id="{55B3E079-66A1-50AF-B113-56B8325CDC89}"/>
              </a:ext>
            </a:extLst>
          </p:cNvPr>
          <p:cNvSpPr>
            <a:spLocks noGrp="1"/>
          </p:cNvSpPr>
          <p:nvPr>
            <p:ph idx="1"/>
          </p:nvPr>
        </p:nvSpPr>
        <p:spPr>
          <a:xfrm>
            <a:off x="396240" y="1825625"/>
            <a:ext cx="11684000" cy="4351338"/>
          </a:xfrm>
        </p:spPr>
        <p:txBody>
          <a:bodyPr>
            <a:normAutofit fontScale="92500" lnSpcReduction="10000"/>
          </a:bodyPr>
          <a:lstStyle/>
          <a:p>
            <a:r>
              <a:rPr kumimoji="1" lang="ja-JP" altLang="en-US" dirty="0"/>
              <a:t>教職員向け推奨</a:t>
            </a:r>
            <a:endParaRPr kumimoji="1" lang="en-US" altLang="ja-JP" dirty="0"/>
          </a:p>
          <a:p>
            <a:pPr lvl="1"/>
            <a:r>
              <a:rPr lang="ja-JP" altLang="en-US" dirty="0">
                <a:hlinkClick r:id="rId2"/>
              </a:rPr>
              <a:t>人事情報</a:t>
            </a:r>
            <a:r>
              <a:rPr lang="en-US" altLang="ja-JP" dirty="0" err="1">
                <a:hlinkClick r:id="rId2"/>
              </a:rPr>
              <a:t>MyWeb</a:t>
            </a:r>
            <a:r>
              <a:rPr lang="en-US" altLang="ja-JP" dirty="0"/>
              <a:t>         </a:t>
            </a:r>
            <a:r>
              <a:rPr lang="ja-JP" altLang="en-US" dirty="0"/>
              <a:t>    </a:t>
            </a:r>
            <a:r>
              <a:rPr lang="en-US" altLang="ja-JP" dirty="0">
                <a:sym typeface="Symbol" panose="05050102010706020507" pitchFamily="18" charset="2"/>
              </a:rPr>
              <a:t></a:t>
            </a:r>
            <a:r>
              <a:rPr lang="en-US" altLang="ja-JP" dirty="0"/>
              <a:t> </a:t>
            </a:r>
            <a:r>
              <a:rPr lang="ja-JP" altLang="en-US" dirty="0"/>
              <a:t>普段職場で使うアドレス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 (†)</a:t>
            </a:r>
            <a:endParaRPr kumimoji="1" lang="en-US" altLang="ja-JP" dirty="0"/>
          </a:p>
          <a:p>
            <a:r>
              <a:rPr kumimoji="1" lang="ja-JP" altLang="en-US" dirty="0"/>
              <a:t>学生向け推奨</a:t>
            </a:r>
            <a:endParaRPr kumimoji="1" lang="en-US" altLang="ja-JP" dirty="0"/>
          </a:p>
          <a:p>
            <a:pPr lvl="1"/>
            <a:r>
              <a:rPr lang="en-US" altLang="ja-JP" dirty="0">
                <a:hlinkClick r:id="rId4"/>
              </a:rPr>
              <a:t>UTAS</a:t>
            </a:r>
            <a:r>
              <a:rPr lang="en-US" altLang="ja-JP" dirty="0"/>
              <a:t>                                    </a:t>
            </a:r>
            <a:r>
              <a:rPr lang="en-US" altLang="ja-JP" dirty="0">
                <a:sym typeface="Symbol" panose="05050102010706020507" pitchFamily="18" charset="2"/>
              </a:rPr>
              <a:t></a:t>
            </a:r>
            <a:r>
              <a:rPr lang="en-US" altLang="ja-JP" dirty="0"/>
              <a:t> </a:t>
            </a:r>
            <a:r>
              <a:rPr lang="ja-JP" altLang="en-US" dirty="0"/>
              <a:t>普段大学で使うアドレス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a:t>
            </a:r>
          </a:p>
          <a:p>
            <a:r>
              <a:rPr lang="en-US" altLang="ja-JP" dirty="0"/>
              <a:t>(※) </a:t>
            </a:r>
            <a:r>
              <a:rPr lang="ja-JP" altLang="en-US" dirty="0"/>
              <a:t>大学からの重要通知（安否確認等）に使われるので</a:t>
            </a:r>
            <a:endParaRPr lang="en-US" altLang="ja-JP" dirty="0"/>
          </a:p>
          <a:p>
            <a:r>
              <a:rPr kumimoji="1" lang="en-US" altLang="ja-JP" dirty="0"/>
              <a:t>(†) UTokyo Account</a:t>
            </a:r>
            <a:r>
              <a:rPr kumimoji="1" lang="ja-JP" altLang="en-US" dirty="0"/>
              <a:t>なしに使えるアドレス</a:t>
            </a:r>
            <a:endParaRPr kumimoji="1" lang="en-US" altLang="ja-JP" dirty="0"/>
          </a:p>
          <a:p>
            <a:pPr lvl="1"/>
            <a:r>
              <a:rPr kumimoji="1" lang="ja-JP" altLang="en-US" dirty="0"/>
              <a:t>パスワード回復以外に大学が用いることはない</a:t>
            </a:r>
          </a:p>
          <a:p>
            <a:endParaRPr kumimoji="1" lang="ja-JP" altLang="en-US" dirty="0"/>
          </a:p>
        </p:txBody>
      </p:sp>
      <p:sp>
        <p:nvSpPr>
          <p:cNvPr id="4" name="日付プレースホルダー 3">
            <a:extLst>
              <a:ext uri="{FF2B5EF4-FFF2-40B4-BE49-F238E27FC236}">
                <a16:creationId xmlns:a16="http://schemas.microsoft.com/office/drawing/2014/main" id="{19A7DB80-CAF9-3731-5358-A01719AA5B2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3A99285-EC2C-CC8E-0F3A-3D177CFFF28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4462494E-D954-AA50-1996-3A5A335D9DFA}"/>
              </a:ext>
            </a:extLst>
          </p:cNvPr>
          <p:cNvSpPr>
            <a:spLocks noGrp="1"/>
          </p:cNvSpPr>
          <p:nvPr>
            <p:ph type="sldNum" sz="quarter" idx="12"/>
          </p:nvPr>
        </p:nvSpPr>
        <p:spPr/>
        <p:txBody>
          <a:bodyPr/>
          <a:lstStyle/>
          <a:p>
            <a:fld id="{55E32C41-2E12-F042-B05A-CBC2BA75F68F}" type="slidenum">
              <a:rPr kumimoji="1" lang="ja-JP" altLang="en-US" smtClean="0"/>
              <a:t>56</a:t>
            </a:fld>
            <a:endParaRPr kumimoji="1" lang="ja-JP" altLang="en-US"/>
          </a:p>
        </p:txBody>
      </p:sp>
    </p:spTree>
    <p:extLst>
      <p:ext uri="{BB962C8B-B14F-4D97-AF65-F5344CB8AC3E}">
        <p14:creationId xmlns:p14="http://schemas.microsoft.com/office/powerpoint/2010/main" val="305501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a:bodyPr>
          <a:lstStyle/>
          <a:p>
            <a:r>
              <a:rPr lang="ja-JP" altLang="en-US" dirty="0"/>
              <a:t>多要素認証</a:t>
            </a:r>
            <a:r>
              <a:rPr lang="en-US" altLang="ja-JP" dirty="0"/>
              <a:t>SOS</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638175" y="1961615"/>
            <a:ext cx="10953750" cy="4525963"/>
          </a:xfrm>
        </p:spPr>
        <p:txBody>
          <a:bodyPr>
            <a:normAutofit/>
          </a:bodyPr>
          <a:lstStyle/>
          <a:p>
            <a:r>
              <a:rPr lang="ja-JP" altLang="en-US" dirty="0"/>
              <a:t>携帯故障などトラブルで設定のやり直しが必要 </a:t>
            </a:r>
            <a:r>
              <a:rPr lang="ja-JP" altLang="en-US" dirty="0">
                <a:sym typeface="Symbol" panose="05050102010706020507" pitchFamily="18" charset="2"/>
              </a:rPr>
              <a:t> </a:t>
            </a:r>
            <a:r>
              <a:rPr lang="ja-JP" altLang="en-US" dirty="0">
                <a:hlinkClick r:id="rId2"/>
              </a:rPr>
              <a:t>本人確認方法再登録および利用終了</a:t>
            </a:r>
            <a:r>
              <a:rPr lang="ja-JP" altLang="en-US" dirty="0"/>
              <a:t>ページ</a:t>
            </a:r>
            <a:endParaRPr lang="en-US" altLang="ja-JP" dirty="0"/>
          </a:p>
          <a:p>
            <a:r>
              <a:rPr lang="ja-JP" altLang="en-US" dirty="0">
                <a:sym typeface="Symbol" panose="05050102010706020507" pitchFamily="18" charset="2"/>
              </a:rPr>
              <a:t>急な故障など緊急時の多要素認証</a:t>
            </a:r>
            <a:r>
              <a:rPr lang="en-US" altLang="ja-JP" dirty="0">
                <a:sym typeface="Symbol" panose="05050102010706020507" pitchFamily="18" charset="2"/>
              </a:rPr>
              <a:t>OFF</a:t>
            </a:r>
            <a:r>
              <a:rPr lang="ja-JP" altLang="en-US" dirty="0"/>
              <a:t> </a:t>
            </a:r>
            <a:r>
              <a:rPr lang="ja-JP" altLang="en-US" dirty="0">
                <a:sym typeface="Symbol" panose="05050102010706020507" pitchFamily="18" charset="2"/>
              </a:rPr>
              <a:t> 体制検討中</a:t>
            </a:r>
            <a:endParaRPr lang="en-US" altLang="ja-JP" dirty="0">
              <a:sym typeface="Symbol" panose="05050102010706020507" pitchFamily="18" charset="2"/>
            </a:endParaRPr>
          </a:p>
          <a:p>
            <a:pPr lvl="1"/>
            <a:r>
              <a:rPr lang="ja-JP" altLang="en-US" dirty="0">
                <a:sym typeface="Symbol" panose="05050102010706020507" pitchFamily="18" charset="2"/>
              </a:rPr>
              <a:t>どうやって本人（侵入を企てる悪者でない）かを確認するかという</a:t>
            </a:r>
            <a:r>
              <a:rPr lang="ja-JP" altLang="en-US" dirty="0">
                <a:solidFill>
                  <a:srgbClr val="FF00FF"/>
                </a:solidFill>
                <a:sym typeface="Symbol" panose="05050102010706020507" pitchFamily="18" charset="2"/>
              </a:rPr>
              <a:t>難しい</a:t>
            </a:r>
            <a:r>
              <a:rPr lang="ja-JP" altLang="en-US" dirty="0">
                <a:sym typeface="Symbol" panose="05050102010706020507" pitchFamily="18" charset="2"/>
              </a:rPr>
              <a:t>問題です</a:t>
            </a:r>
            <a:r>
              <a:rPr lang="en-US" altLang="ja-JP" dirty="0">
                <a:sym typeface="Symbol" panose="05050102010706020507" pitchFamily="18" charset="2"/>
              </a:rPr>
              <a:t>...</a:t>
            </a: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57</a:t>
            </a:fld>
            <a:endParaRPr kumimoji="1" lang="ja-JP" altLang="en-US"/>
          </a:p>
        </p:txBody>
      </p:sp>
    </p:spTree>
    <p:extLst>
      <p:ext uri="{BB962C8B-B14F-4D97-AF65-F5344CB8AC3E}">
        <p14:creationId xmlns:p14="http://schemas.microsoft.com/office/powerpoint/2010/main" val="365211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58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890873"/>
            <a:ext cx="3543301"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1477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endParaRPr lang="en-US" altLang="ja-JP" dirty="0">
              <a:solidFill>
                <a:srgbClr val="FF00FF"/>
              </a:solidFill>
              <a:ea typeface="メイリオ"/>
            </a:endParaRPr>
          </a:p>
          <a:p>
            <a:r>
              <a:rPr lang="ja-JP" altLang="en-US" dirty="0">
                <a:ea typeface="メイリオ"/>
              </a:rPr>
              <a:t>現在受講可能です</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59</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2"/>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281023"/>
            <a:ext cx="52578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6618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60</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199" y="5281397"/>
            <a:ext cx="9248775" cy="56695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814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p:txBody>
          <a:bodyPr/>
          <a:lstStyle/>
          <a:p>
            <a:r>
              <a:rPr kumimoji="1" lang="ja-JP" altLang="en-US" dirty="0"/>
              <a:t>東大契約の電子ジャーナルの閲覧方法</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構内ネットワーク（</a:t>
            </a:r>
            <a:r>
              <a:rPr kumimoji="1" lang="en-US" altLang="ja-JP" dirty="0"/>
              <a:t>0000utokyo</a:t>
            </a:r>
            <a:r>
              <a:rPr kumimoji="1" lang="ja-JP" altLang="en-US" dirty="0"/>
              <a:t>など）につないでいれば出版社ページから本文アクセスが可能</a:t>
            </a:r>
            <a:endParaRPr kumimoji="1" lang="en-US" altLang="ja-JP" dirty="0"/>
          </a:p>
          <a:p>
            <a:r>
              <a:rPr kumimoji="1" lang="ja-JP" altLang="en-US" dirty="0"/>
              <a:t>構外</a:t>
            </a:r>
            <a:r>
              <a:rPr lang="ja-JP" altLang="en-US" dirty="0"/>
              <a:t>からの場合</a:t>
            </a:r>
            <a:endParaRPr kumimoji="1" lang="en-US" altLang="ja-JP" dirty="0"/>
          </a:p>
          <a:p>
            <a:pPr lvl="1"/>
            <a:r>
              <a:rPr kumimoji="1" lang="ja-JP" altLang="en-US" dirty="0"/>
              <a:t>多くの出版社ページにみられる、</a:t>
            </a:r>
            <a:r>
              <a:rPr kumimoji="1" lang="en-US" altLang="ja-JP" dirty="0"/>
              <a:t>Institutional Login (Access through your Institution) </a:t>
            </a:r>
            <a:r>
              <a:rPr kumimoji="1" lang="ja-JP" altLang="en-US" dirty="0"/>
              <a:t>のようなボタンでアクセスすることは</a:t>
            </a:r>
            <a:r>
              <a:rPr kumimoji="1" lang="ja-JP" altLang="en-US" dirty="0">
                <a:solidFill>
                  <a:srgbClr val="FF00FF"/>
                </a:solidFill>
              </a:rPr>
              <a:t>できません</a:t>
            </a:r>
            <a:endParaRPr kumimoji="1" lang="en-US" altLang="ja-JP" dirty="0">
              <a:solidFill>
                <a:srgbClr val="FF00FF"/>
              </a:solidFill>
            </a:endParaRPr>
          </a:p>
          <a:p>
            <a:pPr lvl="1"/>
            <a:r>
              <a:rPr lang="ja-JP" altLang="en-US" dirty="0"/>
              <a:t>正当なユーザを厳格に管理できていないため</a:t>
            </a:r>
            <a:r>
              <a:rPr lang="en-US" altLang="ja-JP" dirty="0"/>
              <a:t>m(_ _)m</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61</a:t>
            </a:fld>
            <a:endParaRPr kumimoji="1" lang="ja-JP" altLang="en-US"/>
          </a:p>
        </p:txBody>
      </p:sp>
    </p:spTree>
    <p:extLst>
      <p:ext uri="{BB962C8B-B14F-4D97-AF65-F5344CB8AC3E}">
        <p14:creationId xmlns:p14="http://schemas.microsoft.com/office/powerpoint/2010/main" val="2321763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a:xfrm>
            <a:off x="838200" y="365125"/>
            <a:ext cx="10835640" cy="1325563"/>
          </a:xfrm>
        </p:spPr>
        <p:txBody>
          <a:bodyPr>
            <a:normAutofit/>
          </a:bodyPr>
          <a:lstStyle/>
          <a:p>
            <a:r>
              <a:rPr kumimoji="1" lang="ja-JP" altLang="en-US" dirty="0"/>
              <a:t>学外からの閲覧方法（個人的おススメ）</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ブックマークレット</a:t>
            </a:r>
            <a:r>
              <a:rPr kumimoji="1" lang="ja-JP" altLang="en-US" sz="4400" dirty="0"/>
              <a:t>（</a:t>
            </a:r>
            <a:r>
              <a:rPr kumimoji="1" lang="ja-JP" altLang="en-US" sz="4400" dirty="0">
                <a:solidFill>
                  <a:srgbClr val="0070C0"/>
                </a:solidFill>
              </a:rPr>
              <a:t>推</a:t>
            </a:r>
            <a:r>
              <a:rPr kumimoji="1" lang="ja-JP" altLang="en-US" sz="4400" dirty="0"/>
              <a:t>）</a:t>
            </a:r>
            <a:endParaRPr kumimoji="1" lang="en-US" altLang="ja-JP" dirty="0"/>
          </a:p>
          <a:p>
            <a:pPr lvl="1"/>
            <a:r>
              <a:rPr lang="en-US" altLang="ja-JP" dirty="0"/>
              <a:t>Google</a:t>
            </a:r>
            <a:r>
              <a:rPr lang="ja-JP" altLang="en-US" dirty="0"/>
              <a:t>などで見つけた出版社の論文</a:t>
            </a:r>
            <a:r>
              <a:rPr lang="en-US" altLang="ja-JP" dirty="0"/>
              <a:t>landing page</a:t>
            </a:r>
            <a:r>
              <a:rPr lang="ja-JP" altLang="en-US" dirty="0"/>
              <a:t>から</a:t>
            </a:r>
            <a:r>
              <a:rPr lang="en-US" altLang="ja-JP" dirty="0"/>
              <a:t>1</a:t>
            </a:r>
            <a:r>
              <a:rPr lang="ja-JP" altLang="en-US" dirty="0"/>
              <a:t>クリックで、全文ダウンロード可能なページへ飛べる</a:t>
            </a:r>
            <a:endParaRPr kumimoji="1" lang="en-US" altLang="ja-JP" dirty="0"/>
          </a:p>
          <a:p>
            <a:r>
              <a:rPr kumimoji="1" lang="en-US" altLang="ja-JP" dirty="0"/>
              <a:t>TREE</a:t>
            </a:r>
            <a:r>
              <a:rPr kumimoji="1" lang="ja-JP" altLang="en-US" sz="2400" dirty="0"/>
              <a:t>（</a:t>
            </a:r>
            <a:r>
              <a:rPr kumimoji="1" lang="ja-JP" altLang="en-US" sz="2400" dirty="0">
                <a:solidFill>
                  <a:srgbClr val="0070C0"/>
                </a:solidFill>
              </a:rPr>
              <a:t>推</a:t>
            </a:r>
            <a:r>
              <a:rPr kumimoji="1" lang="ja-JP" altLang="en-US" sz="2400" dirty="0"/>
              <a:t>）</a:t>
            </a:r>
            <a:endParaRPr kumimoji="1" lang="en-US" altLang="ja-JP" sz="2400" dirty="0"/>
          </a:p>
          <a:p>
            <a:pPr lvl="1"/>
            <a:r>
              <a:rPr lang="ja-JP" altLang="en-US" dirty="0"/>
              <a:t>東大契約の電子ジャーナル用の検索ページ</a:t>
            </a:r>
            <a:endParaRPr lang="en-US" altLang="ja-JP" dirty="0"/>
          </a:p>
          <a:p>
            <a:pPr lvl="1"/>
            <a:r>
              <a:rPr kumimoji="1" lang="ja-JP" altLang="en-US" dirty="0"/>
              <a:t>フリーワード（論文タイトルなど）で検索可能</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62</a:t>
            </a:fld>
            <a:endParaRPr kumimoji="1" lang="ja-JP" altLang="en-US"/>
          </a:p>
        </p:txBody>
      </p:sp>
      <p:grpSp>
        <p:nvGrpSpPr>
          <p:cNvPr id="13" name="グループ化 12">
            <a:extLst>
              <a:ext uri="{FF2B5EF4-FFF2-40B4-BE49-F238E27FC236}">
                <a16:creationId xmlns:a16="http://schemas.microsoft.com/office/drawing/2014/main" id="{66A7C24E-CFD8-CE9B-FB81-0509E037C554}"/>
              </a:ext>
            </a:extLst>
          </p:cNvPr>
          <p:cNvGrpSpPr/>
          <p:nvPr/>
        </p:nvGrpSpPr>
        <p:grpSpPr>
          <a:xfrm>
            <a:off x="1883356" y="5381114"/>
            <a:ext cx="3812483" cy="1024186"/>
            <a:chOff x="6384236" y="5116954"/>
            <a:chExt cx="3812483" cy="1024186"/>
          </a:xfrm>
        </p:grpSpPr>
        <p:sp>
          <p:nvSpPr>
            <p:cNvPr id="7" name="正方形/長方形 6">
              <a:extLst>
                <a:ext uri="{FF2B5EF4-FFF2-40B4-BE49-F238E27FC236}">
                  <a16:creationId xmlns:a16="http://schemas.microsoft.com/office/drawing/2014/main" id="{AFB7B4AE-1EE9-148D-B8A5-577C929A3F46}"/>
                </a:ext>
              </a:extLst>
            </p:cNvPr>
            <p:cNvSpPr/>
            <p:nvPr/>
          </p:nvSpPr>
          <p:spPr>
            <a:xfrm>
              <a:off x="6384236"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utelecon</a:t>
              </a:r>
              <a:r>
                <a:rPr kumimoji="1" lang="en-US" altLang="ja-JP" dirty="0">
                  <a:solidFill>
                    <a:schemeClr val="tx1"/>
                  </a:solidFill>
                </a:rPr>
                <a:t> </a:t>
              </a:r>
              <a:r>
                <a:rPr kumimoji="1" lang="ja-JP" altLang="en-US" dirty="0">
                  <a:solidFill>
                    <a:schemeClr val="tx1"/>
                  </a:solidFill>
                </a:rPr>
                <a:t>電子ジャーナル</a:t>
              </a:r>
            </a:p>
          </p:txBody>
        </p:sp>
        <p:pic>
          <p:nvPicPr>
            <p:cNvPr id="8" name="図 7" descr="アイコン&#10;&#10;自動的に生成された説明">
              <a:extLst>
                <a:ext uri="{FF2B5EF4-FFF2-40B4-BE49-F238E27FC236}">
                  <a16:creationId xmlns:a16="http://schemas.microsoft.com/office/drawing/2014/main" id="{8B8E3A0D-12B1-E1AF-5939-1DDD1FD20011}"/>
                </a:ext>
              </a:extLst>
            </p:cNvPr>
            <p:cNvPicPr>
              <a:picLocks noChangeAspect="1"/>
            </p:cNvPicPr>
            <p:nvPr/>
          </p:nvPicPr>
          <p:blipFill>
            <a:blip r:embed="rId3"/>
            <a:stretch>
              <a:fillRect/>
            </a:stretch>
          </p:blipFill>
          <p:spPr>
            <a:xfrm>
              <a:off x="9548191" y="5393203"/>
              <a:ext cx="648528" cy="747937"/>
            </a:xfrm>
            <a:prstGeom prst="rect">
              <a:avLst/>
            </a:prstGeom>
          </p:spPr>
        </p:pic>
      </p:grpSp>
      <p:grpSp>
        <p:nvGrpSpPr>
          <p:cNvPr id="12" name="グループ化 11">
            <a:extLst>
              <a:ext uri="{FF2B5EF4-FFF2-40B4-BE49-F238E27FC236}">
                <a16:creationId xmlns:a16="http://schemas.microsoft.com/office/drawing/2014/main" id="{4DE49A56-271A-EA6A-8A6B-D107C8DBF10D}"/>
              </a:ext>
            </a:extLst>
          </p:cNvPr>
          <p:cNvGrpSpPr/>
          <p:nvPr/>
        </p:nvGrpSpPr>
        <p:grpSpPr>
          <a:xfrm>
            <a:off x="6395720" y="5381114"/>
            <a:ext cx="3812484" cy="1066359"/>
            <a:chOff x="2138680" y="5116954"/>
            <a:chExt cx="3812484" cy="1066359"/>
          </a:xfrm>
        </p:grpSpPr>
        <p:sp>
          <p:nvSpPr>
            <p:cNvPr id="9" name="正方形/長方形 8">
              <a:extLst>
                <a:ext uri="{FF2B5EF4-FFF2-40B4-BE49-F238E27FC236}">
                  <a16:creationId xmlns:a16="http://schemas.microsoft.com/office/drawing/2014/main" id="{58B37C37-3B30-4055-72B9-CACB6816C845}"/>
                </a:ext>
              </a:extLst>
            </p:cNvPr>
            <p:cNvSpPr/>
            <p:nvPr/>
          </p:nvSpPr>
          <p:spPr>
            <a:xfrm>
              <a:off x="2138680"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東大 学外 電子ジャーナル</a:t>
              </a:r>
            </a:p>
          </p:txBody>
        </p:sp>
        <p:pic>
          <p:nvPicPr>
            <p:cNvPr id="11" name="図 10" descr="アイコン&#10;&#10;自動的に生成された説明">
              <a:extLst>
                <a:ext uri="{FF2B5EF4-FFF2-40B4-BE49-F238E27FC236}">
                  <a16:creationId xmlns:a16="http://schemas.microsoft.com/office/drawing/2014/main" id="{84C94A44-8384-9D8C-9985-A76EE5FF1B4A}"/>
                </a:ext>
              </a:extLst>
            </p:cNvPr>
            <p:cNvPicPr>
              <a:picLocks noChangeAspect="1"/>
            </p:cNvPicPr>
            <p:nvPr/>
          </p:nvPicPr>
          <p:blipFill>
            <a:blip r:embed="rId3"/>
            <a:stretch>
              <a:fillRect/>
            </a:stretch>
          </p:blipFill>
          <p:spPr>
            <a:xfrm>
              <a:off x="5302636" y="5435376"/>
              <a:ext cx="648528" cy="747937"/>
            </a:xfrm>
            <a:prstGeom prst="rect">
              <a:avLst/>
            </a:prstGeom>
          </p:spPr>
        </p:pic>
      </p:grpSp>
      <p:sp>
        <p:nvSpPr>
          <p:cNvPr id="15" name="テキスト ボックス 14">
            <a:extLst>
              <a:ext uri="{FF2B5EF4-FFF2-40B4-BE49-F238E27FC236}">
                <a16:creationId xmlns:a16="http://schemas.microsoft.com/office/drawing/2014/main" id="{DA0E623D-3F43-0154-C726-786712AC6D94}"/>
              </a:ext>
            </a:extLst>
          </p:cNvPr>
          <p:cNvSpPr txBox="1"/>
          <p:nvPr/>
        </p:nvSpPr>
        <p:spPr>
          <a:xfrm>
            <a:off x="3483996" y="6058908"/>
            <a:ext cx="6101080" cy="369332"/>
          </a:xfrm>
          <a:prstGeom prst="rect">
            <a:avLst/>
          </a:prstGeom>
          <a:noFill/>
        </p:spPr>
        <p:txBody>
          <a:bodyPr wrap="square">
            <a:spAutoFit/>
          </a:bodyPr>
          <a:lstStyle/>
          <a:p>
            <a:r>
              <a:rPr lang="ja-JP" altLang="en-US" dirty="0">
                <a:hlinkClick r:id="rId4"/>
              </a:rPr>
              <a:t>学外にいるとき、みつけた論文を読む方法あれこれ</a:t>
            </a:r>
            <a:endParaRPr lang="ja-JP" altLang="en-US" dirty="0"/>
          </a:p>
        </p:txBody>
      </p:sp>
      <p:sp>
        <p:nvSpPr>
          <p:cNvPr id="10" name="テキスト ボックス 9">
            <a:extLst>
              <a:ext uri="{FF2B5EF4-FFF2-40B4-BE49-F238E27FC236}">
                <a16:creationId xmlns:a16="http://schemas.microsoft.com/office/drawing/2014/main" id="{FD47F1EE-22FC-8E32-5B55-70C4D826F71F}"/>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134410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9EEB5-47EC-03DB-08FD-DFF8FC5063F4}"/>
              </a:ext>
            </a:extLst>
          </p:cNvPr>
          <p:cNvSpPr>
            <a:spLocks noGrp="1"/>
          </p:cNvSpPr>
          <p:nvPr>
            <p:ph type="title"/>
          </p:nvPr>
        </p:nvSpPr>
        <p:spPr/>
        <p:txBody>
          <a:bodyPr/>
          <a:lstStyle/>
          <a:p>
            <a:r>
              <a:rPr lang="ja-JP" altLang="en-US" dirty="0"/>
              <a:t>ブックマークレットデモ</a:t>
            </a:r>
            <a:endParaRPr kumimoji="1" lang="ja-JP" altLang="en-US" dirty="0"/>
          </a:p>
        </p:txBody>
      </p:sp>
      <p:sp>
        <p:nvSpPr>
          <p:cNvPr id="4" name="日付プレースホルダー 3">
            <a:extLst>
              <a:ext uri="{FF2B5EF4-FFF2-40B4-BE49-F238E27FC236}">
                <a16:creationId xmlns:a16="http://schemas.microsoft.com/office/drawing/2014/main" id="{1F501E66-66BF-B4E1-B2A0-2153ED8A0FB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270099C-7AB3-CA01-6123-854B85BE55A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0DE6542-965D-5D68-891D-E35A365A2497}"/>
              </a:ext>
            </a:extLst>
          </p:cNvPr>
          <p:cNvSpPr>
            <a:spLocks noGrp="1"/>
          </p:cNvSpPr>
          <p:nvPr>
            <p:ph type="sldNum" sz="quarter" idx="12"/>
          </p:nvPr>
        </p:nvSpPr>
        <p:spPr/>
        <p:txBody>
          <a:bodyPr/>
          <a:lstStyle/>
          <a:p>
            <a:fld id="{55E32C41-2E12-F042-B05A-CBC2BA75F68F}" type="slidenum">
              <a:rPr kumimoji="1" lang="ja-JP" altLang="en-US" smtClean="0"/>
              <a:t>63</a:t>
            </a:fld>
            <a:endParaRPr kumimoji="1" lang="ja-JP" altLang="en-US"/>
          </a:p>
        </p:txBody>
      </p:sp>
      <p:pic>
        <p:nvPicPr>
          <p:cNvPr id="10" name="bookmarklet">
            <a:hlinkClick r:id="" action="ppaction://media"/>
            <a:extLst>
              <a:ext uri="{FF2B5EF4-FFF2-40B4-BE49-F238E27FC236}">
                <a16:creationId xmlns:a16="http://schemas.microsoft.com/office/drawing/2014/main" id="{EA8BA931-056F-7CCB-2D0C-3EC709041B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8040" y="1271239"/>
            <a:ext cx="8391676" cy="5508043"/>
          </a:xfrm>
        </p:spPr>
      </p:pic>
      <p:sp>
        <p:nvSpPr>
          <p:cNvPr id="8" name="テキスト プレースホルダー 7">
            <a:extLst>
              <a:ext uri="{FF2B5EF4-FFF2-40B4-BE49-F238E27FC236}">
                <a16:creationId xmlns:a16="http://schemas.microsoft.com/office/drawing/2014/main" id="{A2575503-B3E7-200D-6414-5F6DA6BEAD5D}"/>
              </a:ext>
            </a:extLst>
          </p:cNvPr>
          <p:cNvSpPr>
            <a:spLocks noGrp="1"/>
          </p:cNvSpPr>
          <p:nvPr>
            <p:ph type="body" idx="4294967295"/>
          </p:nvPr>
        </p:nvSpPr>
        <p:spPr>
          <a:xfrm>
            <a:off x="644235" y="5353050"/>
            <a:ext cx="10709565" cy="1139825"/>
          </a:xfrm>
          <a:solidFill>
            <a:srgbClr val="FFFFFF">
              <a:alpha val="80000"/>
            </a:srgbClr>
          </a:solidFill>
        </p:spPr>
        <p:txBody>
          <a:bodyPr>
            <a:normAutofit fontScale="92500" lnSpcReduction="20000"/>
          </a:bodyPr>
          <a:lstStyle/>
          <a:p>
            <a:r>
              <a:rPr kumimoji="1" lang="ja-JP" altLang="en-US" dirty="0"/>
              <a:t>謎文字列の</a:t>
            </a:r>
            <a:r>
              <a:rPr lang="ja-JP" altLang="en-US" dirty="0"/>
              <a:t>正体：</a:t>
            </a:r>
            <a:r>
              <a:rPr lang="ja-JP" altLang="en-US" dirty="0">
                <a:hlinkClick r:id="rId5"/>
              </a:rPr>
              <a:t>「学外にいるとき、みつけた論文を読む方法あれこれ」</a:t>
            </a:r>
            <a:r>
              <a:rPr lang="ja-JP" altLang="en-US" dirty="0"/>
              <a:t>  </a:t>
            </a:r>
            <a:r>
              <a:rPr lang="ja-JP" altLang="en-US" dirty="0">
                <a:sym typeface="Symbol" panose="05050102010706020507" pitchFamily="18" charset="2"/>
              </a:rPr>
              <a:t></a:t>
            </a:r>
            <a:r>
              <a:rPr lang="ja-JP" altLang="en-US" dirty="0"/>
              <a:t>   </a:t>
            </a:r>
            <a:r>
              <a:rPr lang="ja-JP" altLang="en-US" dirty="0">
                <a:hlinkClick r:id="rId6"/>
              </a:rPr>
              <a:t>ブックマークレットを使って読む</a:t>
            </a:r>
            <a:r>
              <a:rPr lang="ja-JP" altLang="en-US" dirty="0"/>
              <a:t> へ</a:t>
            </a:r>
            <a:endParaRPr lang="en-US" altLang="ja-JP" dirty="0"/>
          </a:p>
          <a:p>
            <a:r>
              <a:rPr lang="ja-JP" altLang="en-US" dirty="0"/>
              <a:t>うまくいかない雑誌もあるそうです（その時は </a:t>
            </a:r>
            <a:r>
              <a:rPr lang="ja-JP" altLang="en-US" dirty="0">
                <a:sym typeface="Symbol" panose="05050102010706020507" pitchFamily="18" charset="2"/>
              </a:rPr>
              <a:t> </a:t>
            </a:r>
            <a:r>
              <a:rPr lang="en-US" altLang="ja-JP" dirty="0"/>
              <a:t>TREE</a:t>
            </a:r>
            <a:r>
              <a:rPr lang="ja-JP" altLang="en-US" dirty="0"/>
              <a:t>）</a:t>
            </a:r>
            <a:endParaRPr lang="en-US" altLang="ja-JP" dirty="0"/>
          </a:p>
        </p:txBody>
      </p:sp>
      <p:sp>
        <p:nvSpPr>
          <p:cNvPr id="12" name="テキスト ボックス 11">
            <a:extLst>
              <a:ext uri="{FF2B5EF4-FFF2-40B4-BE49-F238E27FC236}">
                <a16:creationId xmlns:a16="http://schemas.microsoft.com/office/drawing/2014/main" id="{A4F19B9F-640C-845E-CE64-A4AACD9B1663}"/>
              </a:ext>
            </a:extLst>
          </p:cNvPr>
          <p:cNvSpPr txBox="1"/>
          <p:nvPr/>
        </p:nvSpPr>
        <p:spPr>
          <a:xfrm>
            <a:off x="6331134" y="6486364"/>
            <a:ext cx="6099142" cy="369332"/>
          </a:xfrm>
          <a:prstGeom prst="rect">
            <a:avLst/>
          </a:prstGeom>
          <a:noFill/>
        </p:spPr>
        <p:txBody>
          <a:bodyPr wrap="square">
            <a:spAutoFit/>
          </a:bodyPr>
          <a:lstStyle/>
          <a:p>
            <a:r>
              <a:rPr lang="en-US" altLang="ja-JP" dirty="0">
                <a:hlinkClick r:id="rId7"/>
              </a:rPr>
              <a:t>https://youtu.be/zTEKHl40Y-U</a:t>
            </a:r>
            <a:endParaRPr lang="ja-JP" altLang="en-US" dirty="0"/>
          </a:p>
        </p:txBody>
      </p:sp>
    </p:spTree>
    <p:extLst>
      <p:ext uri="{BB962C8B-B14F-4D97-AF65-F5344CB8AC3E}">
        <p14:creationId xmlns:p14="http://schemas.microsoft.com/office/powerpoint/2010/main" val="52015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1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0"/>
                </p:tgtEl>
              </p:cMediaNode>
            </p:video>
          </p:childTnLst>
        </p:cTn>
      </p:par>
    </p:tnLst>
    <p:bldLst>
      <p:bldP spid="8"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C83BD-1CF5-2497-7E41-7D7E4592899D}"/>
              </a:ext>
            </a:extLst>
          </p:cNvPr>
          <p:cNvSpPr>
            <a:spLocks noGrp="1"/>
          </p:cNvSpPr>
          <p:nvPr>
            <p:ph type="title"/>
          </p:nvPr>
        </p:nvSpPr>
        <p:spPr/>
        <p:txBody>
          <a:bodyPr/>
          <a:lstStyle/>
          <a:p>
            <a:r>
              <a:rPr kumimoji="1" lang="ja-JP" altLang="en-US" dirty="0"/>
              <a:t>やらないといけないことのまとめ</a:t>
            </a:r>
          </a:p>
        </p:txBody>
      </p:sp>
      <p:sp>
        <p:nvSpPr>
          <p:cNvPr id="3" name="コンテンツ プレースホルダー 2">
            <a:extLst>
              <a:ext uri="{FF2B5EF4-FFF2-40B4-BE49-F238E27FC236}">
                <a16:creationId xmlns:a16="http://schemas.microsoft.com/office/drawing/2014/main" id="{22400A74-FE15-9012-A440-662C923050C1}"/>
              </a:ext>
            </a:extLst>
          </p:cNvPr>
          <p:cNvSpPr>
            <a:spLocks noGrp="1"/>
          </p:cNvSpPr>
          <p:nvPr>
            <p:ph idx="1"/>
          </p:nvPr>
        </p:nvSpPr>
        <p:spPr>
          <a:xfrm>
            <a:off x="395139" y="2334673"/>
            <a:ext cx="10515600" cy="4351338"/>
          </a:xfrm>
        </p:spPr>
        <p:txBody>
          <a:bodyPr/>
          <a:lstStyle/>
          <a:p>
            <a:r>
              <a:rPr kumimoji="1" lang="ja-JP" altLang="en-US" dirty="0"/>
              <a:t>多要素認証設定</a:t>
            </a:r>
            <a:endParaRPr kumimoji="1" lang="en-US" altLang="ja-JP" dirty="0"/>
          </a:p>
          <a:p>
            <a:pPr lvl="1"/>
            <a:r>
              <a:rPr lang="ja-JP" altLang="en-US" dirty="0"/>
              <a:t>途中、</a:t>
            </a:r>
            <a:r>
              <a:rPr lang="ja-JP" altLang="en-US" dirty="0">
                <a:hlinkClick r:id="rId2"/>
              </a:rPr>
              <a:t>メールを登録</a:t>
            </a:r>
            <a:r>
              <a:rPr lang="ja-JP" altLang="en-US" dirty="0"/>
              <a:t>するときに個人メールを登録</a:t>
            </a:r>
            <a:endParaRPr kumimoji="1" lang="en-US" altLang="ja-JP" dirty="0"/>
          </a:p>
          <a:p>
            <a:r>
              <a:rPr lang="ja-JP" altLang="en-US" dirty="0">
                <a:hlinkClick r:id="rId3"/>
              </a:rPr>
              <a:t>情報セキュリティ教育（テスト）</a:t>
            </a:r>
            <a:r>
              <a:rPr lang="ja-JP" altLang="en-US" dirty="0"/>
              <a:t>をクリア</a:t>
            </a:r>
            <a:endParaRPr lang="en-US" altLang="ja-JP" dirty="0"/>
          </a:p>
          <a:p>
            <a:r>
              <a:rPr kumimoji="1" lang="ja-JP" altLang="en-US" dirty="0"/>
              <a:t>仕事</a:t>
            </a:r>
            <a:r>
              <a:rPr kumimoji="1" lang="en-US" altLang="ja-JP" dirty="0"/>
              <a:t>/</a:t>
            </a:r>
            <a:r>
              <a:rPr kumimoji="1" lang="ja-JP" altLang="en-US" dirty="0"/>
              <a:t>大学メールを以下へ登録</a:t>
            </a:r>
            <a:endParaRPr kumimoji="1" lang="en-US" altLang="ja-JP" dirty="0"/>
          </a:p>
          <a:p>
            <a:pPr lvl="1"/>
            <a:r>
              <a:rPr kumimoji="1" lang="ja-JP" altLang="en-US" dirty="0"/>
              <a:t>教職員：</a:t>
            </a:r>
            <a:r>
              <a:rPr kumimoji="1" lang="ja-JP" altLang="en-US" dirty="0">
                <a:hlinkClick r:id="rId4"/>
              </a:rPr>
              <a:t>人事情報</a:t>
            </a:r>
            <a:r>
              <a:rPr kumimoji="1" lang="en-US" altLang="ja-JP" dirty="0" err="1">
                <a:hlinkClick r:id="rId4"/>
              </a:rPr>
              <a:t>MyWeb</a:t>
            </a:r>
            <a:endParaRPr lang="en-US" altLang="ja-JP" dirty="0"/>
          </a:p>
          <a:p>
            <a:pPr lvl="1"/>
            <a:r>
              <a:rPr kumimoji="1" lang="ja-JP" altLang="en-US" dirty="0"/>
              <a:t>学生：</a:t>
            </a:r>
            <a:r>
              <a:rPr kumimoji="1" lang="en-US" altLang="ja-JP" dirty="0">
                <a:hlinkClick r:id="rId5"/>
              </a:rPr>
              <a:t>UTAS</a:t>
            </a:r>
            <a:endParaRPr kumimoji="1" lang="ja-JP" altLang="en-US" dirty="0"/>
          </a:p>
        </p:txBody>
      </p:sp>
      <p:sp>
        <p:nvSpPr>
          <p:cNvPr id="4" name="日付プレースホルダー 3">
            <a:extLst>
              <a:ext uri="{FF2B5EF4-FFF2-40B4-BE49-F238E27FC236}">
                <a16:creationId xmlns:a16="http://schemas.microsoft.com/office/drawing/2014/main" id="{51906BEB-5B6D-0D71-85E3-720F7632C33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D6E6186-3F0E-0CC9-0861-12BF4DA89B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D7139A9-8821-1184-C394-279555A145B8}"/>
              </a:ext>
            </a:extLst>
          </p:cNvPr>
          <p:cNvSpPr>
            <a:spLocks noGrp="1"/>
          </p:cNvSpPr>
          <p:nvPr>
            <p:ph type="sldNum" sz="quarter" idx="12"/>
          </p:nvPr>
        </p:nvSpPr>
        <p:spPr/>
        <p:txBody>
          <a:bodyPr/>
          <a:lstStyle/>
          <a:p>
            <a:fld id="{55E32C41-2E12-F042-B05A-CBC2BA75F68F}" type="slidenum">
              <a:rPr kumimoji="1" lang="ja-JP" altLang="en-US" smtClean="0"/>
              <a:t>64</a:t>
            </a:fld>
            <a:endParaRPr kumimoji="1" lang="ja-JP" altLang="en-US"/>
          </a:p>
        </p:txBody>
      </p:sp>
      <p:grpSp>
        <p:nvGrpSpPr>
          <p:cNvPr id="7" name="グループ化 6">
            <a:extLst>
              <a:ext uri="{FF2B5EF4-FFF2-40B4-BE49-F238E27FC236}">
                <a16:creationId xmlns:a16="http://schemas.microsoft.com/office/drawing/2014/main" id="{5EC2617A-738A-78C1-CDE7-0972560792F7}"/>
              </a:ext>
            </a:extLst>
          </p:cNvPr>
          <p:cNvGrpSpPr/>
          <p:nvPr/>
        </p:nvGrpSpPr>
        <p:grpSpPr>
          <a:xfrm>
            <a:off x="4921803" y="1716997"/>
            <a:ext cx="4970056" cy="617676"/>
            <a:chOff x="3632998" y="1684993"/>
            <a:chExt cx="5157294" cy="617676"/>
          </a:xfrm>
        </p:grpSpPr>
        <p:sp>
          <p:nvSpPr>
            <p:cNvPr id="8" name="テキスト ボックス 7">
              <a:hlinkClick r:id="rId6"/>
              <a:extLst>
                <a:ext uri="{FF2B5EF4-FFF2-40B4-BE49-F238E27FC236}">
                  <a16:creationId xmlns:a16="http://schemas.microsoft.com/office/drawing/2014/main" id="{CDD9A33A-12C6-9491-DF4F-1584AF65315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CCE4F037-94D3-FE37-BCC5-BE53A8E082D8}"/>
                </a:ext>
              </a:extLst>
            </p:cNvPr>
            <p:cNvPicPr>
              <a:picLocks noChangeAspect="1"/>
            </p:cNvPicPr>
            <p:nvPr/>
          </p:nvPicPr>
          <p:blipFill>
            <a:blip r:embed="rId7"/>
            <a:stretch>
              <a:fillRect/>
            </a:stretch>
          </p:blipFill>
          <p:spPr>
            <a:xfrm flipH="1">
              <a:off x="8254712" y="1684993"/>
              <a:ext cx="535580" cy="617676"/>
            </a:xfrm>
            <a:prstGeom prst="rect">
              <a:avLst/>
            </a:prstGeom>
          </p:spPr>
        </p:pic>
      </p:grpSp>
      <p:sp>
        <p:nvSpPr>
          <p:cNvPr id="10" name="テキスト ボックス 9">
            <a:extLst>
              <a:ext uri="{FF2B5EF4-FFF2-40B4-BE49-F238E27FC236}">
                <a16:creationId xmlns:a16="http://schemas.microsoft.com/office/drawing/2014/main" id="{48A0BFBC-1155-9F0D-325D-A2F3581D9B7F}"/>
              </a:ext>
            </a:extLst>
          </p:cNvPr>
          <p:cNvSpPr txBox="1"/>
          <p:nvPr/>
        </p:nvSpPr>
        <p:spPr>
          <a:xfrm>
            <a:off x="5178978" y="2332570"/>
            <a:ext cx="4617244" cy="369332"/>
          </a:xfrm>
          <a:prstGeom prst="rect">
            <a:avLst/>
          </a:prstGeom>
          <a:noFill/>
        </p:spPr>
        <p:txBody>
          <a:bodyPr wrap="square">
            <a:spAutoFit/>
          </a:bodyPr>
          <a:lstStyle/>
          <a:p>
            <a:r>
              <a:rPr lang="ja-JP" altLang="en-US" dirty="0">
                <a:hlinkClick r:id="rId8"/>
              </a:rPr>
              <a:t>UTokyo Account多要素認証の初期設定手順 </a:t>
            </a:r>
            <a:endParaRPr lang="ja-JP" altLang="en-US" dirty="0"/>
          </a:p>
        </p:txBody>
      </p:sp>
      <p:sp>
        <p:nvSpPr>
          <p:cNvPr id="11" name="正方形/長方形 10">
            <a:extLst>
              <a:ext uri="{FF2B5EF4-FFF2-40B4-BE49-F238E27FC236}">
                <a16:creationId xmlns:a16="http://schemas.microsoft.com/office/drawing/2014/main" id="{3281B378-9B52-1181-8B6B-137C2CCEEB11}"/>
              </a:ext>
            </a:extLst>
          </p:cNvPr>
          <p:cNvSpPr/>
          <p:nvPr/>
        </p:nvSpPr>
        <p:spPr>
          <a:xfrm>
            <a:off x="10698579" y="3773156"/>
            <a:ext cx="1310442" cy="2606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BC4C1959-EB76-7C71-0E8F-3FEB3B8147C9}"/>
              </a:ext>
            </a:extLst>
          </p:cNvPr>
          <p:cNvSpPr/>
          <p:nvPr/>
        </p:nvSpPr>
        <p:spPr>
          <a:xfrm>
            <a:off x="9326979" y="3944903"/>
            <a:ext cx="1310442" cy="2896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5146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メジャーな</a:t>
            </a:r>
            <a:r>
              <a:rPr kumimoji="1" lang="en-US" altLang="ja-JP" dirty="0"/>
              <a:t>IT</a:t>
            </a:r>
            <a:r>
              <a:rPr kumimoji="1" lang="ja-JP" altLang="en-US" dirty="0"/>
              <a:t>サービス</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p>
          <a:p>
            <a:pPr lvl="1"/>
            <a:r>
              <a:rPr kumimoji="1" lang="ja-JP" altLang="en-US" dirty="0"/>
              <a:t>不明な点があれば御一読ください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288405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kumimoji="1" lang="en-US" altLang="ja-JP" dirty="0"/>
              <a:t>IT</a:t>
            </a:r>
            <a:r>
              <a:rPr kumimoji="1" lang="ja-JP" altLang="en-US" dirty="0"/>
              <a:t>サービス提供の方針</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en-US" altLang="ja-JP" dirty="0"/>
              <a:t>UTokyo Account </a:t>
            </a:r>
            <a:r>
              <a:rPr lang="ja-JP" altLang="en-US" dirty="0"/>
              <a:t>一つで</a:t>
            </a:r>
            <a:r>
              <a:rPr lang="ja-JP" altLang="en-US" sz="2000" dirty="0"/>
              <a:t>（極力）</a:t>
            </a:r>
            <a:r>
              <a:rPr lang="ja-JP" altLang="en-US" dirty="0"/>
              <a:t>すべてが使えるように</a:t>
            </a:r>
            <a:endParaRPr lang="en-US" altLang="ja-JP" dirty="0"/>
          </a:p>
          <a:p>
            <a:pPr lvl="1"/>
            <a:r>
              <a:rPr kumimoji="1" lang="ja-JP" altLang="en-US" dirty="0">
                <a:solidFill>
                  <a:srgbClr val="0070C0"/>
                </a:solidFill>
              </a:rPr>
              <a:t>シングルサインオン </a:t>
            </a:r>
            <a:r>
              <a:rPr kumimoji="1" lang="en-US" altLang="ja-JP" dirty="0">
                <a:solidFill>
                  <a:srgbClr val="0070C0"/>
                </a:solidFill>
              </a:rPr>
              <a:t>Single Sign On (SSO)</a:t>
            </a:r>
          </a:p>
        </p:txBody>
      </p:sp>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CF379F5-29C1-3B8B-A9C3-CE3547505AB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21CDEB8-B331-AA64-4CE4-29B24BC4898F}"/>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3"/>
              <a:extLst>
                <a:ext uri="{FF2B5EF4-FFF2-40B4-BE49-F238E27FC236}">
                  <a16:creationId xmlns:a16="http://schemas.microsoft.com/office/drawing/2014/main" id="{7B794D20-1524-85F1-7807-799C11091D8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4" name="図 13" descr="ロゴ&#10;&#10;自動的に生成された説明">
              <a:hlinkClick r:id="rId11"/>
              <a:extLst>
                <a:ext uri="{FF2B5EF4-FFF2-40B4-BE49-F238E27FC236}">
                  <a16:creationId xmlns:a16="http://schemas.microsoft.com/office/drawing/2014/main" id="{3AEC681B-D658-C531-D0EF-B01986C5EF0B}"/>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46830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a:xfrm>
            <a:off x="312420" y="1825625"/>
            <a:ext cx="11567160" cy="4351338"/>
          </a:xfrm>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268990" y="4101338"/>
            <a:ext cx="3721553"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000000 003456 789012</a:t>
            </a:r>
            <a:endParaRPr kumimoji="1" lang="ja-JP" altLang="en-US" sz="2400"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cxnSpLocks/>
            <a:stCxn id="10" idx="1"/>
            <a:endCxn id="11" idx="3"/>
          </p:cNvCxnSpPr>
          <p:nvPr/>
        </p:nvCxnSpPr>
        <p:spPr>
          <a:xfrm flipH="1" flipV="1">
            <a:off x="3990543" y="4229101"/>
            <a:ext cx="5846415"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268990" y="4873212"/>
            <a:ext cx="5942907" cy="1077218"/>
          </a:xfrm>
          <a:prstGeom prst="rect">
            <a:avLst/>
          </a:prstGeom>
          <a:noFill/>
        </p:spPr>
        <p:txBody>
          <a:bodyPr wrap="square">
            <a:spAutoFit/>
          </a:bodyPr>
          <a:lstStyle/>
          <a:p>
            <a:r>
              <a:rPr lang="en-US" altLang="ja-JP" sz="3200" dirty="0"/>
              <a:t>3456789012</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5913455"/>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3198</TotalTime>
  <Words>3788</Words>
  <Application>Microsoft Office PowerPoint</Application>
  <PresentationFormat>ワイド画面</PresentationFormat>
  <Paragraphs>660</Paragraphs>
  <Slides>64</Slides>
  <Notes>5</Notes>
  <HiddenSlides>0</HiddenSlides>
  <MMClips>10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UD デジタル 教科書体 N-B</vt:lpstr>
      <vt:lpstr>メイリオ</vt:lpstr>
      <vt:lpstr>游ゴシック</vt:lpstr>
      <vt:lpstr>Arial</vt:lpstr>
      <vt:lpstr>Calibri</vt:lpstr>
      <vt:lpstr>Symbol</vt:lpstr>
      <vt:lpstr>Wingdings</vt:lpstr>
      <vt:lpstr>Office テーマ</vt:lpstr>
      <vt:lpstr>東京大学のITシステム アップデート＆セキュリティ</vt:lpstr>
      <vt:lpstr>本パート概要</vt:lpstr>
      <vt:lpstr>本パート概要</vt:lpstr>
      <vt:lpstr>uteleconについて</vt:lpstr>
      <vt:lpstr>質問? uteleconをご利用ください</vt:lpstr>
      <vt:lpstr>本パート概要</vt:lpstr>
      <vt:lpstr>メジャーなITサービス</vt:lpstr>
      <vt:lpstr>ITサービス提供の方針</vt:lpstr>
      <vt:lpstr>UTokyo Accountの正体</vt:lpstr>
      <vt:lpstr>通称・略称</vt:lpstr>
      <vt:lpstr>本パート概要</vt:lpstr>
      <vt:lpstr>主な更新情報</vt:lpstr>
      <vt:lpstr>学習管理システム（LMS）更新</vt:lpstr>
      <vt:lpstr>主な更新情報</vt:lpstr>
      <vt:lpstr>utacサインインの流れ微小変化</vt:lpstr>
      <vt:lpstr>UTOLにサインイン</vt:lpstr>
      <vt:lpstr>これがutacサインインの共通パターン</vt:lpstr>
      <vt:lpstr>参考：昔との違い</vt:lpstr>
      <vt:lpstr>主な更新情報</vt:lpstr>
      <vt:lpstr>Googleのサインイン方法変更</vt:lpstr>
      <vt:lpstr>Googleサインイン</vt:lpstr>
      <vt:lpstr>Googleサインイン（= utacサインイン）</vt:lpstr>
      <vt:lpstr>すでにECCSクラウドメールお使いの人は...</vt:lpstr>
      <vt:lpstr>これから使うという人は...</vt:lpstr>
      <vt:lpstr>主な更新情報</vt:lpstr>
      <vt:lpstr>本パート概要</vt:lpstr>
      <vt:lpstr>多要素認証とは</vt:lpstr>
      <vt:lpstr>なぜ多要素認証?</vt:lpstr>
      <vt:lpstr>面倒くさくないですか?</vt:lpstr>
      <vt:lpstr>多要素認証の色々な方法（パスワード＋何か）</vt:lpstr>
      <vt:lpstr>PowerPoint プレゼンテーション</vt:lpstr>
      <vt:lpstr>PowerPoint プレゼンテーション</vt:lpstr>
      <vt:lpstr>PowerPoint プレゼンテーション</vt:lpstr>
      <vt:lpstr>PowerPoint プレゼンテーション</vt:lpstr>
      <vt:lpstr>はて自分は多要素認証を使ってるの?</vt:lpstr>
      <vt:lpstr>多要素認証の初期設定方法</vt:lpstr>
      <vt:lpstr>東大では多要素認証が(ほぼ/もうすぐ)必須です</vt:lpstr>
      <vt:lpstr>本パート概要</vt:lpstr>
      <vt:lpstr>パスワードレス認証</vt:lpstr>
      <vt:lpstr>パスワードレス認証具体的な方法</vt:lpstr>
      <vt:lpstr>方法1: Microsoft Authenticatorアプリで</vt:lpstr>
      <vt:lpstr>サインイン時の手順・動作</vt:lpstr>
      <vt:lpstr>方法2: FIDOセキュリティキー</vt:lpstr>
      <vt:lpstr>サインイン時の操作・動作</vt:lpstr>
      <vt:lpstr>サインイン時の手順・動作</vt:lpstr>
      <vt:lpstr>セキュリティキーの特質（vs. スマホ）</vt:lpstr>
      <vt:lpstr>本パート概要</vt:lpstr>
      <vt:lpstr>多要素認証にまつわるトラブルに備える</vt:lpstr>
      <vt:lpstr>多要素認証の初期設定時の罠</vt:lpstr>
      <vt:lpstr>スマホ買い替え</vt:lpstr>
      <vt:lpstr>スマホや携帯を持っていない（持たない主義）</vt:lpstr>
      <vt:lpstr>（海外）出張</vt:lpstr>
      <vt:lpstr>携帯電話会社のデータ通信障害</vt:lpstr>
      <vt:lpstr>ずばりおススメは?</vt:lpstr>
      <vt:lpstr>utacパスワードの再設定</vt:lpstr>
      <vt:lpstr>この機会に確認・設定してみてください</vt:lpstr>
      <vt:lpstr>多要素認証SOS</vt:lpstr>
      <vt:lpstr>本パート概要</vt:lpstr>
      <vt:lpstr>必須 情報セキュリティ教育</vt:lpstr>
      <vt:lpstr>本パート概要</vt:lpstr>
      <vt:lpstr>東大契約の電子ジャーナルの閲覧方法</vt:lpstr>
      <vt:lpstr>学外からの閲覧方法（個人的おススメ）</vt:lpstr>
      <vt:lpstr>ブックマークレットデモ</vt:lpstr>
      <vt:lpstr>やらないといけないことのまとめ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394</cp:revision>
  <dcterms:created xsi:type="dcterms:W3CDTF">2023-09-08T13:50:19Z</dcterms:created>
  <dcterms:modified xsi:type="dcterms:W3CDTF">2024-03-15T04:16:43Z</dcterms:modified>
</cp:coreProperties>
</file>